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53" r:id="rId2"/>
    <p:sldId id="451" r:id="rId3"/>
    <p:sldId id="436" r:id="rId4"/>
    <p:sldId id="437" r:id="rId5"/>
    <p:sldId id="438" r:id="rId6"/>
    <p:sldId id="439" r:id="rId7"/>
    <p:sldId id="440" r:id="rId8"/>
    <p:sldId id="452" r:id="rId9"/>
    <p:sldId id="441" r:id="rId10"/>
    <p:sldId id="455" r:id="rId11"/>
    <p:sldId id="456" r:id="rId12"/>
    <p:sldId id="458" r:id="rId13"/>
    <p:sldId id="454" r:id="rId14"/>
    <p:sldId id="460" r:id="rId15"/>
    <p:sldId id="461" r:id="rId16"/>
    <p:sldId id="457" r:id="rId17"/>
    <p:sldId id="462" r:id="rId18"/>
    <p:sldId id="444" r:id="rId19"/>
    <p:sldId id="445" r:id="rId20"/>
    <p:sldId id="446" r:id="rId21"/>
    <p:sldId id="466" r:id="rId22"/>
    <p:sldId id="467" r:id="rId23"/>
    <p:sldId id="468" r:id="rId24"/>
    <p:sldId id="448" r:id="rId25"/>
    <p:sldId id="469" r:id="rId26"/>
    <p:sldId id="471" r:id="rId27"/>
    <p:sldId id="472" r:id="rId28"/>
    <p:sldId id="450" r:id="rId29"/>
    <p:sldId id="470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F497D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897" autoAdjust="0"/>
    <p:restoredTop sz="94660"/>
  </p:normalViewPr>
  <p:slideViewPr>
    <p:cSldViewPr>
      <p:cViewPr varScale="1">
        <p:scale>
          <a:sx n="72" d="100"/>
          <a:sy n="72" d="100"/>
        </p:scale>
        <p:origin x="72" y="4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59415-4332-4473-81A6-D93B65D5DD0A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0E1AE-75D4-40E4-A94A-C43C1D1C1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5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518E-A829-412C-ADF3-4645F71B143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B34-1EE5-4EB0-BEFC-DA491FCF2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21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7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2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3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3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8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1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82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22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41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76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66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5520" y="1916833"/>
            <a:ext cx="864096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/>
              <a:t>Artefacts and Biases in Gene Set Analysis</a:t>
            </a:r>
            <a:endParaRPr lang="en-GB" sz="5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55640" y="3717032"/>
            <a:ext cx="6400800" cy="24482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Simon Andrews, Laura Biggins, Christel Krueger</a:t>
            </a:r>
          </a:p>
          <a:p>
            <a:pPr marL="0" indent="0" algn="ctr"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simon.andrews@babraham.ac.uk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laura.biggins@babraham.ac.uk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christel.krueger@babraham.ac.uk</a:t>
            </a:r>
          </a:p>
          <a:p>
            <a:pPr marL="0" indent="0" algn="ctr">
              <a:buNone/>
            </a:pP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400" dirty="0" smtClean="0">
                <a:solidFill>
                  <a:schemeClr val="bg1">
                    <a:lumMod val="65000"/>
                  </a:schemeClr>
                </a:solidFill>
              </a:rPr>
              <a:t>V2020-10</a:t>
            </a:r>
            <a:endParaRPr lang="en-GB" sz="3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5718323"/>
            <a:ext cx="2518660" cy="8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4" y="0"/>
            <a:ext cx="5038206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03390" y="2924930"/>
            <a:ext cx="8785220" cy="1008140"/>
            <a:chOff x="179390" y="2924930"/>
            <a:chExt cx="8785220" cy="1008140"/>
          </a:xfrm>
        </p:grpSpPr>
        <p:sp>
          <p:nvSpPr>
            <p:cNvPr id="6" name="Rectangle 5"/>
            <p:cNvSpPr/>
            <p:nvPr/>
          </p:nvSpPr>
          <p:spPr>
            <a:xfrm>
              <a:off x="179390" y="2924930"/>
              <a:ext cx="8785220" cy="100814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20" y="3068950"/>
              <a:ext cx="8249460" cy="57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7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81" y="119837"/>
            <a:ext cx="3731895" cy="35215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100" y="125268"/>
            <a:ext cx="3732410" cy="3519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10" y="3771296"/>
            <a:ext cx="2886562" cy="30745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3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you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Think about whether you’re likely to have expected biases in your experiment.</a:t>
            </a:r>
          </a:p>
          <a:p>
            <a:pPr lvl="1"/>
            <a:r>
              <a:rPr lang="en-GB" dirty="0" smtClean="0"/>
              <a:t>If possible, restructure to avoid the bias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Look for unexpected biases.</a:t>
            </a:r>
          </a:p>
          <a:p>
            <a:pPr lvl="1"/>
            <a:r>
              <a:rPr lang="en-GB" dirty="0" smtClean="0"/>
              <a:t>Sometimes the bias </a:t>
            </a:r>
            <a:r>
              <a:rPr lang="en-GB" b="1" i="1" dirty="0" smtClean="0"/>
              <a:t>is</a:t>
            </a:r>
            <a:r>
              <a:rPr lang="en-GB" dirty="0" smtClean="0"/>
              <a:t> the interesting biology</a:t>
            </a:r>
          </a:p>
          <a:p>
            <a:endParaRPr lang="en-GB" dirty="0"/>
          </a:p>
          <a:p>
            <a:r>
              <a:rPr lang="en-GB" dirty="0" smtClean="0"/>
              <a:t>Use custom backgrounds during Gene Set Analysis to help minimise </a:t>
            </a:r>
            <a:r>
              <a:rPr lang="en-GB" dirty="0" smtClean="0"/>
              <a:t>bias (if a tool supports it)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5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Correct selection of a background list can make a huge difference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genes were you likely to see?</a:t>
            </a:r>
          </a:p>
          <a:p>
            <a:pPr lvl="1"/>
            <a:r>
              <a:rPr lang="en-GB" dirty="0" smtClean="0"/>
              <a:t>Some are technically impossible</a:t>
            </a:r>
          </a:p>
          <a:p>
            <a:pPr lvl="2"/>
            <a:r>
              <a:rPr lang="en-GB" dirty="0" smtClean="0"/>
              <a:t>Membrane proteins in LC-MS</a:t>
            </a:r>
          </a:p>
          <a:p>
            <a:pPr lvl="2"/>
            <a:r>
              <a:rPr lang="en-GB" dirty="0" smtClean="0"/>
              <a:t>Small-RNA in RNA-</a:t>
            </a:r>
            <a:r>
              <a:rPr lang="en-GB" dirty="0" err="1" smtClean="0"/>
              <a:t>Seq</a:t>
            </a:r>
            <a:endParaRPr lang="en-GB" dirty="0" smtClean="0"/>
          </a:p>
          <a:p>
            <a:pPr lvl="1"/>
            <a:r>
              <a:rPr lang="en-GB" dirty="0" smtClean="0"/>
              <a:t>Some are much less likely</a:t>
            </a:r>
          </a:p>
          <a:p>
            <a:pPr lvl="2"/>
            <a:r>
              <a:rPr lang="en-GB" dirty="0" smtClean="0"/>
              <a:t>Unexpressed or low expressed in RNA-</a:t>
            </a:r>
            <a:r>
              <a:rPr lang="en-GB" dirty="0" err="1" smtClean="0"/>
              <a:t>Seq</a:t>
            </a:r>
            <a:endParaRPr lang="en-GB" dirty="0" smtClean="0"/>
          </a:p>
          <a:p>
            <a:pPr lvl="2"/>
            <a:r>
              <a:rPr lang="en-GB" dirty="0" err="1" smtClean="0"/>
              <a:t>Unmappable</a:t>
            </a:r>
            <a:r>
              <a:rPr lang="en-GB" dirty="0" smtClean="0"/>
              <a:t> in </a:t>
            </a:r>
            <a:r>
              <a:rPr lang="en-GB" dirty="0" err="1" smtClean="0"/>
              <a:t>ChIP-Seq</a:t>
            </a:r>
            <a:endParaRPr lang="en-GB" dirty="0" smtClean="0"/>
          </a:p>
          <a:p>
            <a:pPr lvl="2"/>
            <a:r>
              <a:rPr lang="en-GB" dirty="0" smtClean="0"/>
              <a:t>Low </a:t>
            </a:r>
            <a:r>
              <a:rPr lang="en-GB" dirty="0" err="1" smtClean="0"/>
              <a:t>CpG</a:t>
            </a:r>
            <a:r>
              <a:rPr lang="en-GB" dirty="0" smtClean="0"/>
              <a:t> content in BS-</a:t>
            </a:r>
            <a:r>
              <a:rPr lang="en-GB" dirty="0" err="1" smtClean="0"/>
              <a:t>Seq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Make a list of what you </a:t>
            </a:r>
            <a:r>
              <a:rPr lang="en-GB" b="1" i="1" dirty="0" smtClean="0"/>
              <a:t>could</a:t>
            </a:r>
            <a:r>
              <a:rPr lang="en-GB" dirty="0" smtClean="0"/>
              <a:t> have seen, and set that as the background.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Expressed Genes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35475"/>
            <a:ext cx="744855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281" y="6178215"/>
            <a:ext cx="525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26,127 Genes Measured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1865" y="5600661"/>
            <a:ext cx="27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Log2 Read Counts per Gene</a:t>
            </a:r>
          </a:p>
        </p:txBody>
      </p:sp>
    </p:spTree>
    <p:extLst>
      <p:ext uri="{BB962C8B-B14F-4D97-AF65-F5344CB8AC3E}">
        <p14:creationId xmlns:p14="http://schemas.microsoft.com/office/powerpoint/2010/main" val="19611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Expressed Genes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435475"/>
            <a:ext cx="744855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576" y="6150114"/>
            <a:ext cx="8024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10,378 Genes Realistically Measured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1865" y="5600661"/>
            <a:ext cx="27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Log2 Read Counts per Gene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0087" y="1418058"/>
            <a:ext cx="3024336" cy="4009749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&lt;128 (2^7) reads</a:t>
            </a:r>
          </a:p>
          <a:p>
            <a:pPr algn="ctr"/>
            <a:r>
              <a:rPr lang="en-GB" dirty="0"/>
              <a:t>per gene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Eye Development</a:t>
            </a:r>
          </a:p>
          <a:p>
            <a:pPr algn="ctr"/>
            <a:r>
              <a:rPr lang="en-GB" dirty="0"/>
              <a:t>(p 8e-4)</a:t>
            </a:r>
          </a:p>
        </p:txBody>
      </p:sp>
    </p:spTree>
    <p:extLst>
      <p:ext uri="{BB962C8B-B14F-4D97-AF65-F5344CB8AC3E}">
        <p14:creationId xmlns:p14="http://schemas.microsoft.com/office/powerpoint/2010/main" val="732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Statistical biases affect gene sets too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51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Fisher’s test is powered by</a:t>
            </a:r>
          </a:p>
          <a:p>
            <a:pPr lvl="1"/>
            <a:r>
              <a:rPr lang="en-GB" dirty="0" smtClean="0"/>
              <a:t>Magnitude of change</a:t>
            </a:r>
          </a:p>
          <a:p>
            <a:pPr lvl="1"/>
            <a:r>
              <a:rPr lang="en-GB" dirty="0" smtClean="0"/>
              <a:t>Observation level</a:t>
            </a:r>
          </a:p>
          <a:p>
            <a:endParaRPr lang="en-GB" dirty="0"/>
          </a:p>
          <a:p>
            <a:r>
              <a:rPr lang="en-GB" dirty="0" smtClean="0"/>
              <a:t>Big lists have more power to detect change</a:t>
            </a:r>
          </a:p>
          <a:p>
            <a:r>
              <a:rPr lang="en-GB" dirty="0" smtClean="0"/>
              <a:t>Small lists are very difficult to detect</a:t>
            </a:r>
          </a:p>
          <a:p>
            <a:endParaRPr lang="en-GB" dirty="0" smtClean="0"/>
          </a:p>
          <a:p>
            <a:r>
              <a:rPr lang="en-GB" dirty="0" smtClean="0"/>
              <a:t>Some tools allow you to exclude the largest gene set </a:t>
            </a:r>
            <a:r>
              <a:rPr lang="en-GB" dirty="0" smtClean="0"/>
              <a:t>categories.  We often use categories with between 50 – 500 genes in to get power and specificity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Always look at the enrichment and the p-value when deciding what is interesting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 Change and p-value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62" y="1219228"/>
            <a:ext cx="7426876" cy="56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biases: Relating Hits to 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functional analysis is done at the gene level</a:t>
            </a:r>
          </a:p>
          <a:p>
            <a:pPr lvl="1"/>
            <a:r>
              <a:rPr lang="en-GB" dirty="0" smtClean="0"/>
              <a:t>Gene Ontology</a:t>
            </a:r>
          </a:p>
          <a:p>
            <a:pPr lvl="1"/>
            <a:r>
              <a:rPr lang="en-GB" dirty="0" smtClean="0"/>
              <a:t>Pathways</a:t>
            </a:r>
          </a:p>
          <a:p>
            <a:pPr lvl="1"/>
            <a:r>
              <a:rPr lang="en-GB" dirty="0" smtClean="0"/>
              <a:t>Interactions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Many hits are not gene based</a:t>
            </a:r>
          </a:p>
        </p:txBody>
      </p:sp>
    </p:spTree>
    <p:extLst>
      <p:ext uri="{BB962C8B-B14F-4D97-AF65-F5344CB8AC3E}">
        <p14:creationId xmlns:p14="http://schemas.microsoft.com/office/powerpoint/2010/main" val="192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Other biases: Random Genomic Positions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Find closest gene</a:t>
            </a:r>
          </a:p>
          <a:p>
            <a:pPr lvl="1"/>
            <a:r>
              <a:rPr lang="en-GB" dirty="0" smtClean="0"/>
              <a:t>Synapse, Cell Junction, postsynaptic membrane (p=8.9e-12)</a:t>
            </a:r>
          </a:p>
          <a:p>
            <a:pPr lvl="1"/>
            <a:r>
              <a:rPr lang="en-GB" dirty="0" smtClean="0"/>
              <a:t>Membrane (p=4.3e-13)</a:t>
            </a:r>
          </a:p>
          <a:p>
            <a:pPr lvl="1"/>
            <a:r>
              <a:rPr lang="en-GB" dirty="0" smtClean="0"/>
              <a:t>Glycoprotein (p=1.3e-12)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Find overlapping genes</a:t>
            </a:r>
          </a:p>
          <a:p>
            <a:pPr lvl="1"/>
            <a:r>
              <a:rPr lang="en-GB" dirty="0" err="1" smtClean="0"/>
              <a:t>Plekstrin</a:t>
            </a:r>
            <a:r>
              <a:rPr lang="en-GB" dirty="0" smtClean="0"/>
              <a:t> homology domain (p=1.8e-7)</a:t>
            </a:r>
          </a:p>
          <a:p>
            <a:pPr lvl="1"/>
            <a:r>
              <a:rPr lang="en-GB" dirty="0" smtClean="0"/>
              <a:t>Ion transport (p=7.1e-7)</a:t>
            </a:r>
          </a:p>
          <a:p>
            <a:pPr lvl="1"/>
            <a:r>
              <a:rPr lang="en-GB" dirty="0" smtClean="0"/>
              <a:t>ATP-binding (p=3.8e-8)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gene set enrichment test?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a functional gene set enriched for genes in my hit list compared to a background set</a:t>
            </a:r>
          </a:p>
          <a:p>
            <a:endParaRPr lang="en-GB" dirty="0"/>
          </a:p>
          <a:p>
            <a:r>
              <a:rPr lang="en-GB" dirty="0" smtClean="0"/>
              <a:t>Are some genes </a:t>
            </a:r>
            <a:r>
              <a:rPr lang="en-GB" b="1" dirty="0" smtClean="0"/>
              <a:t>more likely </a:t>
            </a:r>
            <a:r>
              <a:rPr lang="en-GB" dirty="0" smtClean="0"/>
              <a:t>to turn up in the hits for technical reasons?</a:t>
            </a:r>
          </a:p>
          <a:p>
            <a:endParaRPr lang="en-GB" dirty="0"/>
          </a:p>
          <a:p>
            <a:r>
              <a:rPr lang="en-GB" dirty="0" smtClean="0"/>
              <a:t>Are some genes </a:t>
            </a:r>
            <a:r>
              <a:rPr lang="en-GB" b="1" dirty="0" smtClean="0"/>
              <a:t>never likely </a:t>
            </a:r>
            <a:r>
              <a:rPr lang="en-GB" dirty="0" smtClean="0"/>
              <a:t>to turn up in the hit list for technical reasons?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4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biases: Random Transcripts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300" y="1556741"/>
            <a:ext cx="8435400" cy="4525963"/>
          </a:xfrm>
        </p:spPr>
        <p:txBody>
          <a:bodyPr/>
          <a:lstStyle/>
          <a:p>
            <a:r>
              <a:rPr lang="en-GB" dirty="0" smtClean="0"/>
              <a:t>Tends to favour genes with more splice variants</a:t>
            </a:r>
          </a:p>
          <a:p>
            <a:pPr lvl="1"/>
            <a:r>
              <a:rPr lang="en-GB" dirty="0" smtClean="0"/>
              <a:t>Metal Binding, Zinc Finger (p=4.4e-12)</a:t>
            </a:r>
          </a:p>
          <a:p>
            <a:pPr lvl="1"/>
            <a:r>
              <a:rPr lang="en-GB" dirty="0" smtClean="0"/>
              <a:t>Nucleus, Transcription Regulation (p=2.4e-14)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4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Stuff which turns up more than it should…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Did a trawl through GEO RNA-</a:t>
            </a:r>
            <a:r>
              <a:rPr lang="en-GB" dirty="0" err="1" smtClean="0"/>
              <a:t>Seq</a:t>
            </a:r>
            <a:r>
              <a:rPr lang="en-GB" dirty="0" smtClean="0"/>
              <a:t> datasets</a:t>
            </a:r>
          </a:p>
          <a:p>
            <a:pPr lvl="1"/>
            <a:r>
              <a:rPr lang="en-GB" dirty="0" smtClean="0"/>
              <a:t>Downloaded pairs of samples which are supposed to be biological replicates</a:t>
            </a:r>
          </a:p>
          <a:p>
            <a:pPr lvl="1"/>
            <a:r>
              <a:rPr lang="en-GB" dirty="0" smtClean="0"/>
              <a:t>Found changing genes</a:t>
            </a:r>
          </a:p>
          <a:p>
            <a:pPr lvl="1"/>
            <a:r>
              <a:rPr lang="en-GB" dirty="0" smtClean="0"/>
              <a:t>Ran GO searches</a:t>
            </a:r>
          </a:p>
          <a:p>
            <a:pPr lvl="1"/>
            <a:endParaRPr lang="en-GB" dirty="0"/>
          </a:p>
          <a:p>
            <a:r>
              <a:rPr lang="en-GB" dirty="0" smtClean="0"/>
              <a:t>Many gene sets give hits. Some categories turn up very often</a:t>
            </a:r>
          </a:p>
          <a:p>
            <a:pPr lvl="1"/>
            <a:r>
              <a:rPr lang="en-GB" dirty="0" smtClean="0"/>
              <a:t>Ribosomal</a:t>
            </a:r>
          </a:p>
          <a:p>
            <a:pPr lvl="1"/>
            <a:r>
              <a:rPr lang="en-GB" dirty="0" smtClean="0"/>
              <a:t>Cytoskeleton</a:t>
            </a:r>
          </a:p>
          <a:p>
            <a:pPr lvl="1"/>
            <a:r>
              <a:rPr lang="en-GB" dirty="0" smtClean="0"/>
              <a:t>Extracellular</a:t>
            </a:r>
          </a:p>
          <a:p>
            <a:pPr lvl="1"/>
            <a:r>
              <a:rPr lang="en-GB" dirty="0" smtClean="0"/>
              <a:t>Secreted</a:t>
            </a:r>
          </a:p>
          <a:p>
            <a:pPr lvl="1"/>
            <a:r>
              <a:rPr lang="en-GB" dirty="0" smtClean="0"/>
              <a:t>Translation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endParaRPr lang="en-GB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1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0"/>
            <a:ext cx="6552728" cy="68678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36998" y="116632"/>
            <a:ext cx="445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www.bioinformatics.babraham.ac.uk/goliath/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3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5117"/>
            <a:ext cx="7450553" cy="6842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6998" y="116632"/>
            <a:ext cx="445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www.bioinformatics.babraham.ac.uk/goliath/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1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Hit Validation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Do my hits look different from non-hits in factors which should be unrelated</a:t>
            </a:r>
          </a:p>
          <a:p>
            <a:pPr lvl="1"/>
            <a:r>
              <a:rPr lang="en-GB" dirty="0" smtClean="0"/>
              <a:t>Sequence composition</a:t>
            </a:r>
          </a:p>
          <a:p>
            <a:pPr lvl="1"/>
            <a:r>
              <a:rPr lang="en-GB" dirty="0" smtClean="0"/>
              <a:t>Genomic position</a:t>
            </a:r>
          </a:p>
          <a:p>
            <a:pPr lvl="1"/>
            <a:r>
              <a:rPr lang="en-GB" dirty="0" smtClean="0"/>
              <a:t>Gene Length</a:t>
            </a:r>
          </a:p>
          <a:p>
            <a:pPr lvl="1"/>
            <a:r>
              <a:rPr lang="en-GB" dirty="0" smtClean="0"/>
              <a:t>Number of splice variants</a:t>
            </a:r>
          </a:p>
          <a:p>
            <a:pPr lvl="1"/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a bias exists then is this the actual link between genes?  If not then can I fix this by improving my background list?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9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" y="5444"/>
            <a:ext cx="5304837" cy="3536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442"/>
            <a:ext cx="5304837" cy="3536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93071"/>
            <a:ext cx="5472608" cy="6384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6998" y="116632"/>
            <a:ext cx="445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www.bioinformatics.babraham.ac.uk/goliath/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Custom backgrounds can make a difference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418314"/>
            <a:ext cx="3384376" cy="2256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417638"/>
            <a:ext cx="3386911" cy="2257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4077072"/>
            <a:ext cx="3384376" cy="2256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4077073"/>
            <a:ext cx="3386911" cy="22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75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backgrounds can make a difference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9336" y="2412652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PLURINETWORK</a:t>
            </a:r>
          </a:p>
          <a:p>
            <a:r>
              <a:rPr lang="en-GB" dirty="0"/>
              <a:t>POSITIVE REGULATION OF VASCULATURE DEVELOPMENT</a:t>
            </a:r>
          </a:p>
          <a:p>
            <a:r>
              <a:rPr lang="en-GB" dirty="0"/>
              <a:t>POSITIVE REGULATION OF ANGIOGENESIS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HALLMARK E2F TARGETS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CHROMOSOME, CENTROMERIC REGION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DNA REPAIR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NEGATIVE REGULATION OF CELLULAR AMIDE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METABOLISM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/>
              <a:t>POSITIVE REGULATION OF ENDOTHELIAL CELL MIGRATION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NUCLEAR CHROMOSOME SEGREGATION</a:t>
            </a:r>
          </a:p>
          <a:p>
            <a:r>
              <a:rPr lang="en-GB" dirty="0"/>
              <a:t>PID INTEGRIN1 PATHWAY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0056" y="243888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POSITIVE REGULATION OF VASCULATURE DEVELOPMENT</a:t>
            </a:r>
          </a:p>
          <a:p>
            <a:r>
              <a:rPr lang="en-GB" dirty="0"/>
              <a:t>POSITIVE REGULATION OF ANGIOGENESIS</a:t>
            </a:r>
          </a:p>
          <a:p>
            <a:r>
              <a:rPr lang="en-GB" dirty="0"/>
              <a:t>PID INTEGRIN1 PATHWAY</a:t>
            </a:r>
          </a:p>
          <a:p>
            <a:r>
              <a:rPr lang="en-GB" dirty="0"/>
              <a:t>BETA1 INTEGRIN CELL SURFACE INTERACTIONS</a:t>
            </a:r>
          </a:p>
          <a:p>
            <a:r>
              <a:rPr lang="en-GB" dirty="0"/>
              <a:t>INTEGRIN BINDING</a:t>
            </a:r>
          </a:p>
          <a:p>
            <a:r>
              <a:rPr lang="en-GB" dirty="0"/>
              <a:t>ASSEMBLY OF COLLAGEN FIBRILS </a:t>
            </a:r>
            <a:endParaRPr lang="en-GB" dirty="0" smtClean="0"/>
          </a:p>
          <a:p>
            <a:r>
              <a:rPr lang="en-GB" dirty="0" smtClean="0"/>
              <a:t>NABA </a:t>
            </a:r>
            <a:r>
              <a:rPr lang="en-GB" dirty="0"/>
              <a:t>ECM REGULATORS</a:t>
            </a:r>
          </a:p>
          <a:p>
            <a:r>
              <a:rPr lang="en-GB" dirty="0"/>
              <a:t>POSITIVE REGULATION OF ENDOTHELIAL CELL MIGRATION</a:t>
            </a:r>
          </a:p>
          <a:p>
            <a:r>
              <a:rPr lang="en-GB" dirty="0"/>
              <a:t>RECEPTOR LIGAND ACTIVITY</a:t>
            </a:r>
          </a:p>
          <a:p>
            <a:r>
              <a:rPr lang="en-GB" dirty="0"/>
              <a:t>STRIATED MUSCLE TISSUE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416" y="1653535"/>
            <a:ext cx="412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Top hits without correction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392144" y="1640939"/>
            <a:ext cx="3625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Top hits with correction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7600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530"/>
            <a:ext cx="8229600" cy="1143000"/>
          </a:xfrm>
        </p:spPr>
        <p:txBody>
          <a:bodyPr/>
          <a:lstStyle/>
          <a:p>
            <a:r>
              <a:rPr lang="en-GB" dirty="0"/>
              <a:t>Check for unrelated factors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400" y="1340768"/>
            <a:ext cx="440284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Compter</a:t>
            </a:r>
            <a:endParaRPr lang="en-GB" dirty="0" smtClean="0"/>
          </a:p>
          <a:p>
            <a:pPr lvl="1"/>
            <a:r>
              <a:rPr lang="en-GB" dirty="0" smtClean="0"/>
              <a:t>Sequence </a:t>
            </a:r>
            <a:r>
              <a:rPr lang="en-GB" dirty="0" err="1" smtClean="0"/>
              <a:t>kmer</a:t>
            </a:r>
            <a:r>
              <a:rPr lang="en-GB" dirty="0" smtClean="0"/>
              <a:t> analysis</a:t>
            </a:r>
          </a:p>
          <a:p>
            <a:pPr lvl="1"/>
            <a:r>
              <a:rPr lang="en-GB" dirty="0" smtClean="0"/>
              <a:t>Does composition explain my hits?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980728"/>
            <a:ext cx="4752519" cy="5639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88" y="6381328"/>
            <a:ext cx="535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www.bioinformatics.babraham.ac.uk/projects/compter</a:t>
            </a:r>
          </a:p>
        </p:txBody>
      </p:sp>
    </p:spTree>
    <p:extLst>
      <p:ext uri="{BB962C8B-B14F-4D97-AF65-F5344CB8AC3E}">
        <p14:creationId xmlns:p14="http://schemas.microsoft.com/office/powerpoint/2010/main" val="26130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Avoiding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Create a custom background if applicable</a:t>
            </a:r>
          </a:p>
          <a:p>
            <a:pPr lvl="1"/>
            <a:r>
              <a:rPr lang="en-GB" dirty="0" smtClean="0"/>
              <a:t>Should contain all genes which *could* have been in your hit list</a:t>
            </a:r>
          </a:p>
          <a:p>
            <a:pPr lvl="1"/>
            <a:r>
              <a:rPr lang="en-GB" dirty="0" smtClean="0"/>
              <a:t>May be a compromise, but it's better than nothing</a:t>
            </a:r>
          </a:p>
          <a:p>
            <a:pPr lvl="1"/>
            <a:r>
              <a:rPr lang="en-GB" dirty="0" smtClean="0"/>
              <a:t>Will limit which tools you can run</a:t>
            </a:r>
          </a:p>
          <a:p>
            <a:endParaRPr lang="en-GB" dirty="0"/>
          </a:p>
          <a:p>
            <a:r>
              <a:rPr lang="en-GB" dirty="0" smtClean="0"/>
              <a:t>Filter your </a:t>
            </a:r>
            <a:r>
              <a:rPr lang="en-GB" dirty="0" smtClean="0"/>
              <a:t>tested gene </a:t>
            </a:r>
            <a:r>
              <a:rPr lang="en-GB" dirty="0" smtClean="0"/>
              <a:t>sets</a:t>
            </a:r>
          </a:p>
          <a:p>
            <a:pPr lvl="1"/>
            <a:r>
              <a:rPr lang="en-GB" dirty="0" smtClean="0"/>
              <a:t>Remove large over powered sets, or sets which are too small to achieve </a:t>
            </a:r>
            <a:r>
              <a:rPr lang="en-GB" dirty="0" smtClean="0"/>
              <a:t>significance (~50 to ~500 is generally about right)</a:t>
            </a:r>
            <a:endParaRPr lang="en-GB" dirty="0" smtClean="0"/>
          </a:p>
          <a:p>
            <a:pPr lvl="1"/>
            <a:r>
              <a:rPr lang="en-GB" dirty="0" smtClean="0"/>
              <a:t>Will clean results and improve the stats for the good hits</a:t>
            </a:r>
          </a:p>
          <a:p>
            <a:pPr lvl="1"/>
            <a:r>
              <a:rPr lang="en-GB" dirty="0" smtClean="0"/>
              <a:t>Check the hit gene sets for matches to known problematic 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9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datasets contain biases</a:t>
            </a:r>
          </a:p>
          <a:p>
            <a:pPr lvl="1"/>
            <a:r>
              <a:rPr lang="en-GB" dirty="0" smtClean="0"/>
              <a:t>Technical</a:t>
            </a:r>
          </a:p>
          <a:p>
            <a:pPr lvl="1"/>
            <a:r>
              <a:rPr lang="en-GB" dirty="0" smtClean="0"/>
              <a:t>Biological</a:t>
            </a:r>
          </a:p>
          <a:p>
            <a:pPr lvl="1"/>
            <a:r>
              <a:rPr lang="en-GB" dirty="0" smtClean="0"/>
              <a:t>Statistical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Biases can lead to incorrect conclusions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should be trying to spot these</a:t>
            </a:r>
          </a:p>
          <a:p>
            <a:pPr lvl="1"/>
            <a:r>
              <a:rPr lang="en-GB" dirty="0" smtClean="0"/>
              <a:t>Some are more obvious than others!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2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54" y="846138"/>
            <a:ext cx="2916966" cy="291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530"/>
            <a:ext cx="8229600" cy="1143000"/>
          </a:xfrm>
        </p:spPr>
        <p:txBody>
          <a:bodyPr/>
          <a:lstStyle/>
          <a:p>
            <a:r>
              <a:rPr lang="en-GB" dirty="0" smtClean="0"/>
              <a:t>Technical Biases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600201"/>
            <a:ext cx="5410980" cy="4525963"/>
          </a:xfrm>
        </p:spPr>
        <p:txBody>
          <a:bodyPr/>
          <a:lstStyle/>
          <a:p>
            <a:r>
              <a:rPr lang="en-GB" dirty="0" smtClean="0"/>
              <a:t>Simple GC bias from different polymerases in PCR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81596"/>
            <a:ext cx="9144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4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power to detect a significant effect is based on:</a:t>
            </a:r>
          </a:p>
          <a:p>
            <a:pPr lvl="1"/>
            <a:r>
              <a:rPr lang="en-GB" dirty="0" smtClean="0"/>
              <a:t>How big the change is</a:t>
            </a:r>
          </a:p>
          <a:p>
            <a:pPr lvl="1"/>
            <a:r>
              <a:rPr lang="en-GB" dirty="0" smtClean="0"/>
              <a:t>How well observed the data is (sample size)</a:t>
            </a:r>
          </a:p>
          <a:p>
            <a:endParaRPr lang="en-GB" dirty="0" smtClean="0"/>
          </a:p>
          <a:p>
            <a:r>
              <a:rPr lang="en-GB" dirty="0" smtClean="0"/>
              <a:t>Lists of hits are often biased based on statistical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7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RNA-</a:t>
            </a:r>
            <a:r>
              <a:rPr lang="en-GB" dirty="0" err="1" smtClean="0"/>
              <a:t>Seq</a:t>
            </a:r>
            <a:r>
              <a:rPr lang="en-GB" dirty="0" smtClean="0"/>
              <a:t> Statistical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08901"/>
            <a:ext cx="8229600" cy="3417263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The amount of change (fold change)</a:t>
            </a:r>
          </a:p>
          <a:p>
            <a:pPr lvl="1"/>
            <a:r>
              <a:rPr lang="en-GB" dirty="0" smtClean="0"/>
              <a:t>The variability</a:t>
            </a:r>
          </a:p>
          <a:p>
            <a:pPr lvl="1"/>
            <a:r>
              <a:rPr lang="en-GB" dirty="0" smtClean="0"/>
              <a:t>How well observed was it</a:t>
            </a:r>
          </a:p>
          <a:p>
            <a:pPr lvl="2"/>
            <a:r>
              <a:rPr lang="en-GB" dirty="0" smtClean="0"/>
              <a:t>How much sequencing was done overall?</a:t>
            </a:r>
          </a:p>
          <a:p>
            <a:pPr lvl="2"/>
            <a:r>
              <a:rPr lang="en-GB" dirty="0" smtClean="0"/>
              <a:t>How highly expressed was the gene?</a:t>
            </a:r>
          </a:p>
          <a:p>
            <a:pPr lvl="2"/>
            <a:r>
              <a:rPr lang="en-GB" dirty="0" smtClean="0"/>
              <a:t>How long was the gene?</a:t>
            </a:r>
          </a:p>
          <a:p>
            <a:pPr lvl="2"/>
            <a:r>
              <a:rPr lang="en-GB" dirty="0" smtClean="0"/>
              <a:t>How </a:t>
            </a:r>
            <a:r>
              <a:rPr lang="en-GB" dirty="0" err="1" smtClean="0"/>
              <a:t>mappable</a:t>
            </a:r>
            <a:r>
              <a:rPr lang="en-GB" dirty="0" smtClean="0"/>
              <a:t> was the gene?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5268" y="1409840"/>
            <a:ext cx="88614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400" dirty="0">
                <a:solidFill>
                  <a:schemeClr val="accent2"/>
                </a:solidFill>
              </a:rPr>
              <a:t>What determines whether a gene is identified as </a:t>
            </a:r>
          </a:p>
          <a:p>
            <a:pPr algn="ctr"/>
            <a:r>
              <a:rPr lang="en-GB" sz="3400" dirty="0">
                <a:solidFill>
                  <a:schemeClr val="accent2"/>
                </a:solidFill>
              </a:rPr>
              <a:t>significantly differentially regulated?</a:t>
            </a:r>
          </a:p>
        </p:txBody>
      </p:sp>
    </p:spTree>
    <p:extLst>
      <p:ext uri="{BB962C8B-B14F-4D97-AF65-F5344CB8AC3E}">
        <p14:creationId xmlns:p14="http://schemas.microsoft.com/office/powerpoint/2010/main" val="8764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RNA-</a:t>
            </a:r>
            <a:r>
              <a:rPr lang="en-GB" dirty="0" err="1" smtClean="0"/>
              <a:t>Seq</a:t>
            </a:r>
            <a:r>
              <a:rPr lang="en-GB" dirty="0" smtClean="0"/>
              <a:t> Statistical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301209"/>
            <a:ext cx="8229600" cy="136252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Unlikely to ever see hits from genes which are</a:t>
            </a:r>
          </a:p>
          <a:p>
            <a:pPr lvl="1"/>
            <a:r>
              <a:rPr lang="en-GB" dirty="0" smtClean="0"/>
              <a:t>Lowly expressed</a:t>
            </a:r>
          </a:p>
          <a:p>
            <a:pPr lvl="1"/>
            <a:r>
              <a:rPr lang="en-GB" dirty="0" smtClean="0"/>
              <a:t>Short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0" y="1844780"/>
            <a:ext cx="4408418" cy="280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42" y="1460123"/>
            <a:ext cx="3956398" cy="3732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43" y="1460208"/>
            <a:ext cx="3975595" cy="3750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0" y="1844780"/>
            <a:ext cx="4408418" cy="28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4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Biological Biases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4" y="1574792"/>
            <a:ext cx="4245600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56" y="1556792"/>
            <a:ext cx="424800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Biases Look Like Real Biology</a:t>
            </a:r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34" y="1772770"/>
            <a:ext cx="8618332" cy="2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13324</TotalTime>
  <Words>870</Words>
  <Application>Microsoft Office PowerPoint</Application>
  <PresentationFormat>Widescreen</PresentationFormat>
  <Paragraphs>176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1_Office Theme</vt:lpstr>
      <vt:lpstr>PowerPoint Presentation</vt:lpstr>
      <vt:lpstr>What does gene set enrichment test?</vt:lpstr>
      <vt:lpstr>Biases</vt:lpstr>
      <vt:lpstr>Technical Biases</vt:lpstr>
      <vt:lpstr>Statistical Biases</vt:lpstr>
      <vt:lpstr>RNA-Seq Statistical Biases</vt:lpstr>
      <vt:lpstr>RNA-Seq Statistical Biases</vt:lpstr>
      <vt:lpstr>PowerPoint Presentation</vt:lpstr>
      <vt:lpstr>Biases Look Like Real Biology</vt:lpstr>
      <vt:lpstr>PowerPoint Presentation</vt:lpstr>
      <vt:lpstr>PowerPoint Presentation</vt:lpstr>
      <vt:lpstr>What can you do?</vt:lpstr>
      <vt:lpstr>Correct selection of a background list can make a huge difference</vt:lpstr>
      <vt:lpstr>Expressed Genes</vt:lpstr>
      <vt:lpstr>Expressed Genes</vt:lpstr>
      <vt:lpstr>Statistical biases affect gene sets too</vt:lpstr>
      <vt:lpstr>Fold Change and p-value</vt:lpstr>
      <vt:lpstr>Other biases: Relating Hits to Genes</vt:lpstr>
      <vt:lpstr>Other biases: Random Genomic Positions</vt:lpstr>
      <vt:lpstr>Other biases: Random Transcripts</vt:lpstr>
      <vt:lpstr>Stuff which turns up more than it should…</vt:lpstr>
      <vt:lpstr>PowerPoint Presentation</vt:lpstr>
      <vt:lpstr>PowerPoint Presentation</vt:lpstr>
      <vt:lpstr>Hit Validation</vt:lpstr>
      <vt:lpstr>PowerPoint Presentation</vt:lpstr>
      <vt:lpstr>Custom backgrounds can make a difference</vt:lpstr>
      <vt:lpstr>Custom backgrounds can make a difference</vt:lpstr>
      <vt:lpstr>Check for unrelated factors</vt:lpstr>
      <vt:lpstr>Avoiding Biases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Gene List Intro</dc:title>
  <dc:creator>Bhupinder Virk</dc:creator>
  <cp:lastModifiedBy>Simon Andrews</cp:lastModifiedBy>
  <cp:revision>355</cp:revision>
  <cp:lastPrinted>2016-08-16T09:59:13Z</cp:lastPrinted>
  <dcterms:created xsi:type="dcterms:W3CDTF">2015-04-21T08:12:50Z</dcterms:created>
  <dcterms:modified xsi:type="dcterms:W3CDTF">2020-10-14T13:54:06Z</dcterms:modified>
</cp:coreProperties>
</file>