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2" r:id="rId3"/>
    <p:sldId id="280" r:id="rId4"/>
    <p:sldId id="285" r:id="rId5"/>
    <p:sldId id="257" r:id="rId6"/>
    <p:sldId id="286" r:id="rId7"/>
    <p:sldId id="272" r:id="rId8"/>
    <p:sldId id="274" r:id="rId9"/>
    <p:sldId id="273" r:id="rId10"/>
    <p:sldId id="276" r:id="rId11"/>
    <p:sldId id="279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43" r:id="rId26"/>
    <p:sldId id="344" r:id="rId27"/>
    <p:sldId id="300" r:id="rId28"/>
    <p:sldId id="323" r:id="rId29"/>
    <p:sldId id="302" r:id="rId30"/>
    <p:sldId id="303" r:id="rId31"/>
    <p:sldId id="304" r:id="rId32"/>
    <p:sldId id="345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3" r:id="rId41"/>
    <p:sldId id="314" r:id="rId42"/>
    <p:sldId id="315" r:id="rId43"/>
    <p:sldId id="316" r:id="rId44"/>
    <p:sldId id="317" r:id="rId45"/>
    <p:sldId id="318" r:id="rId46"/>
    <p:sldId id="319" r:id="rId47"/>
    <p:sldId id="320" r:id="rId48"/>
    <p:sldId id="321" r:id="rId49"/>
    <p:sldId id="322" r:id="rId50"/>
    <p:sldId id="324" r:id="rId51"/>
    <p:sldId id="325" r:id="rId52"/>
    <p:sldId id="326" r:id="rId53"/>
    <p:sldId id="327" r:id="rId54"/>
    <p:sldId id="329" r:id="rId55"/>
    <p:sldId id="330" r:id="rId56"/>
    <p:sldId id="331" r:id="rId57"/>
    <p:sldId id="332" r:id="rId58"/>
    <p:sldId id="333" r:id="rId59"/>
    <p:sldId id="334" r:id="rId60"/>
    <p:sldId id="335" r:id="rId61"/>
    <p:sldId id="336" r:id="rId62"/>
    <p:sldId id="337" r:id="rId63"/>
    <p:sldId id="338" r:id="rId64"/>
    <p:sldId id="339" r:id="rId65"/>
    <p:sldId id="340" r:id="rId66"/>
    <p:sldId id="341" r:id="rId6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99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34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74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717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6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58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25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625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11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42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E5B0C6-0797-47BA-BA81-87B4C903A17B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3E1E56-17E4-4A47-91E6-12ACE52F7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10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93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mailto:username@server.addres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g"/><Relationship Id="rId9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 Introduction to Unix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v2023-01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34" y="5555348"/>
            <a:ext cx="2970455" cy="10548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290" y="3307980"/>
            <a:ext cx="2801420" cy="330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3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Graphical Connections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5375"/>
          </a:xfrm>
        </p:spPr>
        <p:txBody>
          <a:bodyPr>
            <a:normAutofit/>
          </a:bodyPr>
          <a:lstStyle/>
          <a:p>
            <a:r>
              <a:rPr lang="en-GB" dirty="0"/>
              <a:t>Single application windows</a:t>
            </a:r>
          </a:p>
          <a:p>
            <a:pPr lvl="1"/>
            <a:r>
              <a:rPr lang="en-GB" dirty="0"/>
              <a:t>X11</a:t>
            </a:r>
          </a:p>
          <a:p>
            <a:pPr lvl="1"/>
            <a:r>
              <a:rPr lang="en-GB" dirty="0"/>
              <a:t>Sits on top of SSH</a:t>
            </a:r>
          </a:p>
          <a:p>
            <a:pPr marL="457200" lvl="1" indent="0">
              <a:buNone/>
            </a:pP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-YC 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key_file.pem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username@server.address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GB" dirty="0">
              <a:solidFill>
                <a:schemeClr val="tx1">
                  <a:lumMod val="50000"/>
                  <a:lumOff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cs typeface="Courier New" panose="02070309020205020404" pitchFamily="49" charset="0"/>
            </a:endParaRPr>
          </a:p>
          <a:p>
            <a:endParaRPr lang="en-GB" dirty="0">
              <a:cs typeface="Courier New" panose="02070309020205020404" pitchFamily="49" charset="0"/>
            </a:endParaRPr>
          </a:p>
          <a:p>
            <a:r>
              <a:rPr lang="en-GB" dirty="0">
                <a:cs typeface="Courier New" panose="02070309020205020404" pitchFamily="49" charset="0"/>
              </a:rPr>
              <a:t>Virtual Desktop</a:t>
            </a:r>
          </a:p>
          <a:p>
            <a:pPr lvl="1"/>
            <a:r>
              <a:rPr lang="en-GB" dirty="0">
                <a:cs typeface="Courier New" panose="02070309020205020404" pitchFamily="49" charset="0"/>
              </a:rPr>
              <a:t>VNC</a:t>
            </a:r>
          </a:p>
          <a:p>
            <a:pPr lvl="1"/>
            <a:r>
              <a:rPr lang="en-GB" dirty="0">
                <a:cs typeface="Courier New" panose="02070309020205020404" pitchFamily="49" charset="0"/>
              </a:rPr>
              <a:t>Stand alone application or</a:t>
            </a:r>
          </a:p>
          <a:p>
            <a:pPr lvl="1"/>
            <a:r>
              <a:rPr lang="en-GB" dirty="0"/>
              <a:t>Browser based desktop</a:t>
            </a:r>
          </a:p>
          <a:p>
            <a:pPr marL="457200" lvl="1" indent="0">
              <a:buNone/>
            </a:pP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7034468" y="1825624"/>
            <a:ext cx="5174196" cy="1136469"/>
            <a:chOff x="6721772" y="5590901"/>
            <a:chExt cx="5174196" cy="113646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21772" y="5590901"/>
              <a:ext cx="1298821" cy="1136469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7916674" y="5666521"/>
              <a:ext cx="26082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https://www.xquartz.org/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7916674" y="6270927"/>
              <a:ext cx="39792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/>
                <a:t>https://sourceforge.net/projects/vcxsrv/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360B6E8-291D-40CF-95E5-0315DBF800FB}"/>
              </a:ext>
            </a:extLst>
          </p:cNvPr>
          <p:cNvGrpSpPr/>
          <p:nvPr/>
        </p:nvGrpSpPr>
        <p:grpSpPr>
          <a:xfrm>
            <a:off x="7178133" y="5511800"/>
            <a:ext cx="4886867" cy="1323246"/>
            <a:chOff x="7785100" y="5676152"/>
            <a:chExt cx="4279900" cy="115889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A2F76CC-0680-4B75-9475-40E23AEB40D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992760" y="5676152"/>
              <a:ext cx="3072240" cy="494119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3C8AE46-453A-4908-B3E5-2B6908512A7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85100" y="6080119"/>
              <a:ext cx="4279900" cy="7549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5752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Exercise 1</a:t>
            </a:r>
          </a:p>
        </p:txBody>
      </p:sp>
    </p:spTree>
    <p:extLst>
      <p:ext uri="{BB962C8B-B14F-4D97-AF65-F5344CB8AC3E}">
        <p14:creationId xmlns:p14="http://schemas.microsoft.com/office/powerpoint/2010/main" val="2967896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Running programs in the BASH shell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86" y="5568593"/>
            <a:ext cx="2904225" cy="1031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144" y="3653409"/>
            <a:ext cx="2544566" cy="299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045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Launching programs in 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Two major methods</a:t>
            </a:r>
          </a:p>
          <a:p>
            <a:pPr lvl="1"/>
            <a:r>
              <a:rPr lang="en-GB" dirty="0"/>
              <a:t>Graphical</a:t>
            </a:r>
          </a:p>
          <a:p>
            <a:pPr lvl="1"/>
            <a:r>
              <a:rPr lang="en-GB" dirty="0"/>
              <a:t>Command line</a:t>
            </a:r>
          </a:p>
          <a:p>
            <a:endParaRPr lang="en-GB" dirty="0"/>
          </a:p>
          <a:p>
            <a:r>
              <a:rPr lang="en-GB" dirty="0"/>
              <a:t>Graphical launches only work for graphical programs accessed through a graphical environment</a:t>
            </a:r>
          </a:p>
          <a:p>
            <a:endParaRPr lang="en-GB" dirty="0"/>
          </a:p>
          <a:p>
            <a:r>
              <a:rPr lang="en-GB" dirty="0"/>
              <a:t>Most data processing will be command line based, as will most remote access</a:t>
            </a:r>
          </a:p>
          <a:p>
            <a:pPr lvl="1"/>
            <a:r>
              <a:rPr lang="en-GB" dirty="0"/>
              <a:t>Graphical programs can still be launched from the command line</a:t>
            </a:r>
          </a:p>
        </p:txBody>
      </p:sp>
    </p:spTree>
    <p:extLst>
      <p:ext uri="{BB962C8B-B14F-4D97-AF65-F5344CB8AC3E}">
        <p14:creationId xmlns:p14="http://schemas.microsoft.com/office/powerpoint/2010/main" val="4050362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shell is a command line interpreter, used to launch software in Linux</a:t>
            </a:r>
          </a:p>
          <a:p>
            <a:r>
              <a:rPr lang="en-GB" dirty="0"/>
              <a:t>There are many different shells available:</a:t>
            </a:r>
          </a:p>
          <a:p>
            <a:pPr lvl="1"/>
            <a:r>
              <a:rPr lang="en-GB" dirty="0"/>
              <a:t>BASH</a:t>
            </a:r>
          </a:p>
          <a:p>
            <a:pPr lvl="1"/>
            <a:r>
              <a:rPr lang="en-GB" dirty="0"/>
              <a:t>CSH</a:t>
            </a:r>
          </a:p>
          <a:p>
            <a:pPr lvl="1"/>
            <a:r>
              <a:rPr lang="en-GB" dirty="0"/>
              <a:t>ZSH etc.</a:t>
            </a:r>
          </a:p>
          <a:p>
            <a:r>
              <a:rPr lang="en-GB" dirty="0"/>
              <a:t>Most software will work the same in all shells</a:t>
            </a:r>
          </a:p>
          <a:p>
            <a:r>
              <a:rPr lang="en-GB" dirty="0"/>
              <a:t>Some functions and automation are different between shells</a:t>
            </a:r>
          </a:p>
          <a:p>
            <a:endParaRPr lang="en-GB" dirty="0"/>
          </a:p>
          <a:p>
            <a:r>
              <a:rPr lang="en-GB" dirty="0"/>
              <a:t>We will use the most popular shell, BASH</a:t>
            </a:r>
          </a:p>
        </p:txBody>
      </p:sp>
    </p:spTree>
    <p:extLst>
      <p:ext uri="{BB962C8B-B14F-4D97-AF65-F5344CB8AC3E}">
        <p14:creationId xmlns:p14="http://schemas.microsoft.com/office/powerpoint/2010/main" val="4047854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a shell provide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Command line editing and construction tools (</a:t>
            </a:r>
            <a:r>
              <a:rPr lang="en-GB" dirty="0" err="1"/>
              <a:t>eg</a:t>
            </a:r>
            <a:r>
              <a:rPr lang="en-GB" dirty="0"/>
              <a:t> auto complete)</a:t>
            </a:r>
          </a:p>
          <a:p>
            <a:r>
              <a:rPr lang="en-GB" dirty="0"/>
              <a:t>History</a:t>
            </a:r>
          </a:p>
          <a:p>
            <a:r>
              <a:rPr lang="en-GB" dirty="0"/>
              <a:t>Job control</a:t>
            </a:r>
          </a:p>
          <a:p>
            <a:r>
              <a:rPr lang="en-GB" dirty="0"/>
              <a:t>Configuration management (</a:t>
            </a:r>
            <a:r>
              <a:rPr lang="en-GB" dirty="0" err="1"/>
              <a:t>startup</a:t>
            </a:r>
            <a:r>
              <a:rPr lang="en-GB" dirty="0"/>
              <a:t> scripts)</a:t>
            </a:r>
          </a:p>
          <a:p>
            <a:r>
              <a:rPr lang="en-GB" dirty="0"/>
              <a:t>Aliases</a:t>
            </a:r>
          </a:p>
          <a:p>
            <a:endParaRPr lang="en-GB" dirty="0"/>
          </a:p>
          <a:p>
            <a:r>
              <a:rPr lang="en-GB" dirty="0"/>
              <a:t>Automation</a:t>
            </a:r>
          </a:p>
          <a:p>
            <a:pPr lvl="1"/>
            <a:r>
              <a:rPr lang="en-GB" dirty="0"/>
              <a:t>Scripting language</a:t>
            </a:r>
          </a:p>
          <a:p>
            <a:pPr lvl="1"/>
            <a:r>
              <a:rPr lang="en-GB" dirty="0"/>
              <a:t>Variables, functions </a:t>
            </a:r>
            <a:r>
              <a:rPr lang="en-GB" dirty="0" err="1"/>
              <a:t>etc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118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Running programs in BASH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will be using a graphical terminal running BASH</a:t>
            </a:r>
          </a:p>
          <a:p>
            <a:endParaRPr lang="en-GB" dirty="0"/>
          </a:p>
          <a:p>
            <a:r>
              <a:rPr lang="en-GB" dirty="0"/>
              <a:t>Right click and select "Open terminal here“</a:t>
            </a:r>
          </a:p>
          <a:p>
            <a:pPr lvl="1"/>
            <a:r>
              <a:rPr lang="en-GB" dirty="0"/>
              <a:t>..or click the black square in the toolbar</a:t>
            </a:r>
          </a:p>
          <a:p>
            <a:pPr lvl="1"/>
            <a:r>
              <a:rPr lang="en-GB" dirty="0"/>
              <a:t>..or, from Applications menu find Terminal Emulator</a:t>
            </a:r>
          </a:p>
        </p:txBody>
      </p:sp>
    </p:spTree>
    <p:extLst>
      <p:ext uri="{BB962C8B-B14F-4D97-AF65-F5344CB8AC3E}">
        <p14:creationId xmlns:p14="http://schemas.microsoft.com/office/powerpoint/2010/main" val="3119934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220" y="518296"/>
            <a:ext cx="9137877" cy="602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458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Running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Type the name of the program you want to run</a:t>
            </a:r>
          </a:p>
          <a:p>
            <a:r>
              <a:rPr lang="en-GB" dirty="0"/>
              <a:t>Add on any options the program needs</a:t>
            </a:r>
          </a:p>
          <a:p>
            <a:r>
              <a:rPr lang="en-GB" dirty="0"/>
              <a:t>Press return - the program will run</a:t>
            </a:r>
          </a:p>
          <a:p>
            <a:r>
              <a:rPr lang="en-GB" dirty="0"/>
              <a:t>When the program ends control will return to the shell</a:t>
            </a:r>
          </a:p>
          <a:p>
            <a:r>
              <a:rPr lang="en-GB" dirty="0"/>
              <a:t>Run the next program!</a:t>
            </a:r>
          </a:p>
        </p:txBody>
      </p:sp>
    </p:spTree>
    <p:extLst>
      <p:ext uri="{BB962C8B-B14F-4D97-AF65-F5344CB8AC3E}">
        <p14:creationId xmlns:p14="http://schemas.microsoft.com/office/powerpoint/2010/main" val="3586661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Running programs</a:t>
            </a:r>
          </a:p>
        </p:txBody>
      </p:sp>
      <p:sp>
        <p:nvSpPr>
          <p:cNvPr id="4" name="Rectangle 3"/>
          <p:cNvSpPr/>
          <p:nvPr/>
        </p:nvSpPr>
        <p:spPr>
          <a:xfrm>
            <a:off x="1367589" y="1561272"/>
            <a:ext cx="106371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student@ip1-2-3-4:~$ </a:t>
            </a:r>
            <a:r>
              <a:rPr lang="en-GB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</a:p>
          <a:p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Desktop  Documents  Downloads  </a:t>
            </a:r>
            <a:r>
              <a:rPr lang="en-GB" sz="2400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examples.desktop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Music  Pictures  Public  Templates  Videos</a:t>
            </a:r>
          </a:p>
          <a:p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student@ip1-2-3-4:~$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367589" y="4696411"/>
            <a:ext cx="7062032" cy="369332"/>
            <a:chOff x="1491916" y="4824481"/>
            <a:chExt cx="7062032" cy="369332"/>
          </a:xfrm>
        </p:grpSpPr>
        <p:sp>
          <p:nvSpPr>
            <p:cNvPr id="5" name="Rectangle 4"/>
            <p:cNvSpPr/>
            <p:nvPr/>
          </p:nvSpPr>
          <p:spPr>
            <a:xfrm>
              <a:off x="1491916" y="4900863"/>
              <a:ext cx="216568" cy="2165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08484" y="4824481"/>
              <a:ext cx="6845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Command prompt - you can't enter a command unless you can see this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367589" y="5142125"/>
            <a:ext cx="6132034" cy="369332"/>
            <a:chOff x="1491916" y="4824481"/>
            <a:chExt cx="6132034" cy="369332"/>
          </a:xfrm>
        </p:grpSpPr>
        <p:sp>
          <p:nvSpPr>
            <p:cNvPr id="9" name="Rectangle 8"/>
            <p:cNvSpPr/>
            <p:nvPr/>
          </p:nvSpPr>
          <p:spPr>
            <a:xfrm>
              <a:off x="1491916" y="4900863"/>
              <a:ext cx="216568" cy="21656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08484" y="4824481"/>
              <a:ext cx="591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The command we're going to run (</a:t>
              </a:r>
              <a:r>
                <a:rPr lang="en-GB" dirty="0">
                  <a:latin typeface="Courier New" panose="02070309020205020404" pitchFamily="49" charset="0"/>
                  <a:cs typeface="Courier New" panose="02070309020205020404" pitchFamily="49" charset="0"/>
                </a:rPr>
                <a:t>ls</a:t>
              </a:r>
              <a:r>
                <a:rPr lang="en-GB" dirty="0"/>
                <a:t> in this case, to list files)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367589" y="5595860"/>
            <a:ext cx="5070333" cy="369332"/>
            <a:chOff x="1491916" y="4824481"/>
            <a:chExt cx="5070333" cy="369332"/>
          </a:xfrm>
        </p:grpSpPr>
        <p:sp>
          <p:nvSpPr>
            <p:cNvPr id="12" name="Rectangle 11"/>
            <p:cNvSpPr/>
            <p:nvPr/>
          </p:nvSpPr>
          <p:spPr>
            <a:xfrm>
              <a:off x="1491916" y="4900863"/>
              <a:ext cx="216568" cy="21656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08484" y="4824481"/>
              <a:ext cx="48537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The output of the command - just text in this 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6769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389" y="1122363"/>
            <a:ext cx="9609222" cy="2387600"/>
          </a:xfrm>
        </p:spPr>
        <p:txBody>
          <a:bodyPr/>
          <a:lstStyle/>
          <a:p>
            <a:r>
              <a:rPr lang="en-GB" dirty="0"/>
              <a:t>Terminology and Distributions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34" y="5555348"/>
            <a:ext cx="2970455" cy="10548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290" y="3307980"/>
            <a:ext cx="2801420" cy="330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987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Running graphical programs</a:t>
            </a:r>
          </a:p>
        </p:txBody>
      </p:sp>
      <p:sp>
        <p:nvSpPr>
          <p:cNvPr id="4" name="Rectangle 3"/>
          <p:cNvSpPr/>
          <p:nvPr/>
        </p:nvSpPr>
        <p:spPr>
          <a:xfrm>
            <a:off x="1367589" y="1687351"/>
            <a:ext cx="827371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student@ip1-2-3-4:~$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xeyes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student@ip1-2-3-4:~$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t="16038"/>
          <a:stretch/>
        </p:blipFill>
        <p:spPr>
          <a:xfrm>
            <a:off x="3106153" y="2690949"/>
            <a:ext cx="3124200" cy="148751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734567" y="5534526"/>
            <a:ext cx="67228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Note that you can't enter another command </a:t>
            </a:r>
          </a:p>
          <a:p>
            <a:pPr algn="ctr"/>
            <a:r>
              <a:rPr lang="en-GB" sz="2800" dirty="0"/>
              <a:t>until you close the program you launched</a:t>
            </a:r>
          </a:p>
        </p:txBody>
      </p:sp>
    </p:spTree>
    <p:extLst>
      <p:ext uri="{BB962C8B-B14F-4D97-AF65-F5344CB8AC3E}">
        <p14:creationId xmlns:p14="http://schemas.microsoft.com/office/powerpoint/2010/main" val="3647352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structure of a </a:t>
            </a:r>
            <a:r>
              <a:rPr lang="en-GB" dirty="0" err="1"/>
              <a:t>unix</a:t>
            </a:r>
            <a:r>
              <a:rPr lang="en-GB" dirty="0"/>
              <a:t> command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76796" y="2298072"/>
            <a:ext cx="11690858" cy="2512053"/>
            <a:chOff x="1929397" y="2069353"/>
            <a:chExt cx="7003402" cy="1504844"/>
          </a:xfrm>
        </p:grpSpPr>
        <p:sp>
          <p:nvSpPr>
            <p:cNvPr id="4" name="TextBox 3"/>
            <p:cNvSpPr txBox="1"/>
            <p:nvPr/>
          </p:nvSpPr>
          <p:spPr>
            <a:xfrm>
              <a:off x="2130958" y="2069353"/>
              <a:ext cx="6801841" cy="313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fr-FR" sz="2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ls</a:t>
              </a:r>
              <a:r>
                <a:rPr lang="fr-FR" sz="2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-</a:t>
              </a:r>
              <a:r>
                <a:rPr lang="fr-FR" sz="2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ltd</a:t>
              </a:r>
              <a:r>
                <a:rPr lang="fr-FR" sz="2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--reverse </a:t>
              </a:r>
              <a:r>
                <a:rPr lang="fr-FR" sz="2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Downloads</a:t>
              </a:r>
              <a:r>
                <a:rPr lang="fr-FR" sz="2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/  Desktop/  Documents/</a:t>
              </a:r>
              <a:endParaRPr lang="en-GB" sz="2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" name="Left Brace 4"/>
            <p:cNvSpPr/>
            <p:nvPr/>
          </p:nvSpPr>
          <p:spPr>
            <a:xfrm rot="16200000">
              <a:off x="2329366" y="2351787"/>
              <a:ext cx="180972" cy="41809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Left Brace 5"/>
            <p:cNvSpPr/>
            <p:nvPr/>
          </p:nvSpPr>
          <p:spPr>
            <a:xfrm rot="16200000">
              <a:off x="3567618" y="1637412"/>
              <a:ext cx="180972" cy="1846848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Left Brace 6"/>
            <p:cNvSpPr/>
            <p:nvPr/>
          </p:nvSpPr>
          <p:spPr>
            <a:xfrm rot="16200000">
              <a:off x="6658480" y="499177"/>
              <a:ext cx="180972" cy="4123318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29397" y="2895600"/>
              <a:ext cx="9809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/>
                <a:t>Program</a:t>
              </a:r>
            </a:p>
            <a:p>
              <a:pPr algn="ctr"/>
              <a:r>
                <a:rPr lang="en-GB" dirty="0"/>
                <a:t>name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55370" y="2895600"/>
              <a:ext cx="1005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/>
                <a:t>Switches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54519" y="2927866"/>
              <a:ext cx="15888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/>
                <a:t>Data</a:t>
              </a:r>
            </a:p>
            <a:p>
              <a:pPr algn="ctr"/>
              <a:r>
                <a:rPr lang="en-GB" dirty="0"/>
                <a:t>(normally files)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16075" y="5209864"/>
            <a:ext cx="9548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Each option or section is separated by spaces.  Options or files with spaces in must be put in quotes.</a:t>
            </a:r>
          </a:p>
        </p:txBody>
      </p:sp>
    </p:spTree>
    <p:extLst>
      <p:ext uri="{BB962C8B-B14F-4D97-AF65-F5344CB8AC3E}">
        <p14:creationId xmlns:p14="http://schemas.microsoft.com/office/powerpoint/2010/main" val="2459315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Command line switches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Change the behaviour of the program</a:t>
            </a:r>
          </a:p>
          <a:p>
            <a:r>
              <a:rPr lang="en-GB" dirty="0"/>
              <a:t>Come in two flavours (each option usually has both types available)</a:t>
            </a:r>
          </a:p>
          <a:p>
            <a:pPr lvl="1"/>
            <a:r>
              <a:rPr lang="en-GB" dirty="0"/>
              <a:t>Minus plus single letter (</a:t>
            </a:r>
            <a:r>
              <a:rPr lang="en-GB" dirty="0" err="1"/>
              <a:t>eg</a:t>
            </a:r>
            <a:r>
              <a:rPr lang="en-GB" dirty="0"/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-x -c -z</a:t>
            </a:r>
            <a:r>
              <a:rPr lang="en-GB" dirty="0"/>
              <a:t>)</a:t>
            </a:r>
          </a:p>
          <a:p>
            <a:pPr lvl="2"/>
            <a:r>
              <a:rPr lang="en-GB" dirty="0"/>
              <a:t>Can be combined (</a:t>
            </a:r>
            <a:r>
              <a:rPr lang="en-GB" dirty="0" err="1"/>
              <a:t>eg</a:t>
            </a:r>
            <a:r>
              <a:rPr lang="en-GB" dirty="0"/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xcz</a:t>
            </a:r>
            <a:r>
              <a:rPr lang="en-GB" dirty="0"/>
              <a:t>)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Two minuses plus a word (</a:t>
            </a:r>
            <a:r>
              <a:rPr lang="en-GB" dirty="0" err="1"/>
              <a:t>eg</a:t>
            </a:r>
            <a:r>
              <a:rPr lang="en-GB" dirty="0"/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--extract --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gzip</a:t>
            </a:r>
            <a:r>
              <a:rPr lang="en-GB" dirty="0"/>
              <a:t>)</a:t>
            </a:r>
          </a:p>
          <a:p>
            <a:pPr lvl="2"/>
            <a:r>
              <a:rPr lang="en-GB" dirty="0"/>
              <a:t>Can't be combined</a:t>
            </a:r>
          </a:p>
          <a:p>
            <a:pPr lvl="2"/>
            <a:endParaRPr lang="en-GB" dirty="0"/>
          </a:p>
          <a:p>
            <a:r>
              <a:rPr lang="en-GB" dirty="0"/>
              <a:t>Some take an additional value, this can be an additional option, or use an = to separate (it's up to the program)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-f somfile.txt </a:t>
            </a:r>
            <a:r>
              <a:rPr lang="en-GB" dirty="0"/>
              <a:t>(specify a filename)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--width=30 </a:t>
            </a:r>
            <a:r>
              <a:rPr lang="en-GB" dirty="0"/>
              <a:t>(specify a value)</a:t>
            </a:r>
          </a:p>
        </p:txBody>
      </p:sp>
    </p:spTree>
    <p:extLst>
      <p:ext uri="{BB962C8B-B14F-4D97-AF65-F5344CB8AC3E}">
        <p14:creationId xmlns:p14="http://schemas.microsoft.com/office/powerpoint/2010/main" val="3851000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Manual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core programs will have a manual page to document the options for the command</a:t>
            </a:r>
          </a:p>
          <a:p>
            <a:endParaRPr lang="en-GB" dirty="0"/>
          </a:p>
          <a:p>
            <a:r>
              <a:rPr lang="en-GB" dirty="0"/>
              <a:t>Manual pages are accessible using the man program followed by the program name you want to look up.</a:t>
            </a:r>
          </a:p>
          <a:p>
            <a:endParaRPr lang="en-GB" dirty="0"/>
          </a:p>
          <a:p>
            <a:r>
              <a:rPr lang="en-GB" dirty="0"/>
              <a:t>All manual pages have a common structure</a:t>
            </a:r>
          </a:p>
        </p:txBody>
      </p:sp>
    </p:spTree>
    <p:extLst>
      <p:ext uri="{BB962C8B-B14F-4D97-AF65-F5344CB8AC3E}">
        <p14:creationId xmlns:p14="http://schemas.microsoft.com/office/powerpoint/2010/main" val="26704013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Manual Pages (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man cat</a:t>
            </a:r>
            <a:r>
              <a:rPr lang="en-GB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495300" y="1368564"/>
            <a:ext cx="115633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CAT(1)                                               User Commands                                              CAT(1)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cat - concatenate files and print on the standard output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SYNOPSIS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cat [OPTION]... [FILE]...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Concatenate FILE(s) to standard output.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With no FILE, or when FILE is -, read standard input.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-A, --show-all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equivalent to 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vET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-n, --number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number all output lines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-T, --show-tabs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display TAB characters as ^I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--help display this help and exit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EXAMPLES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cat f - g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Output f's contents, then standard input, then g's contents.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cat    Copy standard input to standard output.</a:t>
            </a:r>
          </a:p>
        </p:txBody>
      </p:sp>
    </p:spTree>
    <p:extLst>
      <p:ext uri="{BB962C8B-B14F-4D97-AF65-F5344CB8AC3E}">
        <p14:creationId xmlns:p14="http://schemas.microsoft.com/office/powerpoint/2010/main" val="1186233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Help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Non-core programs (including most analysis tools) won't have a manual page</a:t>
            </a:r>
          </a:p>
          <a:p>
            <a:endParaRPr lang="en-GB" dirty="0"/>
          </a:p>
          <a:p>
            <a:r>
              <a:rPr lang="en-GB" dirty="0"/>
              <a:t>They will often have their own internal help which looks very similar</a:t>
            </a:r>
          </a:p>
          <a:p>
            <a:endParaRPr lang="en-GB" dirty="0"/>
          </a:p>
          <a:p>
            <a:r>
              <a:rPr lang="en-GB" dirty="0"/>
              <a:t>You can usually access this using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--help </a:t>
            </a:r>
            <a:r>
              <a:rPr lang="en-GB" dirty="0"/>
              <a:t>(or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-h</a:t>
            </a:r>
            <a:r>
              <a:rPr lang="en-GB" dirty="0"/>
              <a:t>) switch</a:t>
            </a:r>
          </a:p>
        </p:txBody>
      </p:sp>
    </p:spTree>
    <p:extLst>
      <p:ext uri="{BB962C8B-B14F-4D97-AF65-F5344CB8AC3E}">
        <p14:creationId xmlns:p14="http://schemas.microsoft.com/office/powerpoint/2010/main" val="17085400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Help Files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--help</a:t>
            </a:r>
            <a:r>
              <a:rPr lang="en-GB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8188" y="1690688"/>
            <a:ext cx="79796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FastQC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- A high throughput sequence QC analysis tool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SYNOPSIS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fastqc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seqfile1 seqfile2 ..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seqfileN</a:t>
            </a:r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fastqc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[-o output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 [--(no)extract] [-f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fastq|bam|sam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[-c contaminant file] seqfile1 ..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seqfileN</a:t>
            </a:r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FastQC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reads a set of sequence files and produces from each one a quality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control report consisting of a number of different modules, each one of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which will help to identify a different potential type of problem in your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data.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The options for the program as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follows: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-h --help       Print this help file and exit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-v --version    Print the version of the program and exit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-o --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outdir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Create all output files in the specified output directory.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Please note that this directory must exist as the program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will not create it.  If this option is not set then the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output file for each sequence file is created in the same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directory as the sequence file which was processed.</a:t>
            </a:r>
          </a:p>
          <a:p>
            <a:endParaRPr lang="en-GB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8461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428875" y="1531938"/>
            <a:ext cx="7096125" cy="2387600"/>
          </a:xfrm>
        </p:spPr>
        <p:txBody>
          <a:bodyPr/>
          <a:lstStyle/>
          <a:p>
            <a:r>
              <a:rPr lang="en-GB" dirty="0"/>
              <a:t>Exercise 2</a:t>
            </a:r>
          </a:p>
        </p:txBody>
      </p:sp>
    </p:spTree>
    <p:extLst>
      <p:ext uri="{BB962C8B-B14F-4D97-AF65-F5344CB8AC3E}">
        <p14:creationId xmlns:p14="http://schemas.microsoft.com/office/powerpoint/2010/main" val="5360673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86" y="5568593"/>
            <a:ext cx="2904225" cy="1031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144" y="3653409"/>
            <a:ext cx="2544566" cy="2999488"/>
          </a:xfrm>
          <a:prstGeom prst="rect">
            <a:avLst/>
          </a:prstGeom>
        </p:spPr>
      </p:pic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2428875" y="1531938"/>
            <a:ext cx="7096125" cy="2387600"/>
          </a:xfrm>
        </p:spPr>
        <p:txBody>
          <a:bodyPr/>
          <a:lstStyle/>
          <a:p>
            <a:r>
              <a:rPr lang="en-GB" dirty="0"/>
              <a:t>Understanding Unix File Systems</a:t>
            </a:r>
          </a:p>
        </p:txBody>
      </p:sp>
    </p:spTree>
    <p:extLst>
      <p:ext uri="{BB962C8B-B14F-4D97-AF65-F5344CB8AC3E}">
        <p14:creationId xmlns:p14="http://schemas.microsoft.com/office/powerpoint/2010/main" val="35870446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Unix 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37488" cy="4351338"/>
          </a:xfrm>
        </p:spPr>
        <p:txBody>
          <a:bodyPr/>
          <a:lstStyle/>
          <a:p>
            <a:r>
              <a:rPr lang="en-GB" dirty="0"/>
              <a:t>Consists of a hierarchical set of directories (folders)</a:t>
            </a:r>
          </a:p>
          <a:p>
            <a:r>
              <a:rPr lang="en-GB" dirty="0"/>
              <a:t>Each directory can contain files</a:t>
            </a:r>
          </a:p>
          <a:p>
            <a:endParaRPr lang="en-GB" dirty="0"/>
          </a:p>
          <a:p>
            <a:r>
              <a:rPr lang="en-GB" dirty="0"/>
              <a:t>No drive letters (drives can appear at arbitrary points in the file system)</a:t>
            </a:r>
          </a:p>
          <a:p>
            <a:endParaRPr lang="en-GB" dirty="0"/>
          </a:p>
          <a:p>
            <a:r>
              <a:rPr lang="en-GB" dirty="0"/>
              <a:t>No file extensions (you can add them, but they're not required)</a:t>
            </a:r>
          </a:p>
        </p:txBody>
      </p:sp>
    </p:spTree>
    <p:extLst>
      <p:ext uri="{BB962C8B-B14F-4D97-AF65-F5344CB8AC3E}">
        <p14:creationId xmlns:p14="http://schemas.microsoft.com/office/powerpoint/2010/main" val="220922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910" y="433998"/>
            <a:ext cx="3306178" cy="109176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BB2A4E1D-CCF4-4E59-AE2F-C36FDEA927B2}"/>
              </a:ext>
            </a:extLst>
          </p:cNvPr>
          <p:cNvGrpSpPr/>
          <p:nvPr/>
        </p:nvGrpSpPr>
        <p:grpSpPr>
          <a:xfrm>
            <a:off x="4179896" y="2582779"/>
            <a:ext cx="3832204" cy="1455037"/>
            <a:chOff x="4131770" y="2398295"/>
            <a:chExt cx="3832204" cy="145503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1770" y="3243018"/>
              <a:ext cx="3832204" cy="610314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625" b="21955"/>
            <a:stretch/>
          </p:blipFill>
          <p:spPr>
            <a:xfrm>
              <a:off x="4758363" y="2398295"/>
              <a:ext cx="2572923" cy="1066800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41" y="5520718"/>
            <a:ext cx="2665730" cy="601372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BBD85AB8-902B-4E98-84BA-8432A290A32E}"/>
              </a:ext>
            </a:extLst>
          </p:cNvPr>
          <p:cNvGrpSpPr/>
          <p:nvPr/>
        </p:nvGrpSpPr>
        <p:grpSpPr>
          <a:xfrm>
            <a:off x="8641741" y="3884230"/>
            <a:ext cx="3388226" cy="2741643"/>
            <a:chOff x="7454665" y="3908083"/>
            <a:chExt cx="3388226" cy="2741643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91BFBA0-9190-4C3F-A04D-281948E27EE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26983" y="6063265"/>
              <a:ext cx="2665729" cy="58646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4665" y="3908083"/>
              <a:ext cx="3388226" cy="109323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0121" y="4887858"/>
              <a:ext cx="2317314" cy="782093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375A556-148B-46AF-83C2-65CB66E66B2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063274" y="5615490"/>
              <a:ext cx="2477672" cy="482767"/>
            </a:xfrm>
            <a:prstGeom prst="rect">
              <a:avLst/>
            </a:prstGeom>
          </p:spPr>
        </p:pic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5D98851C-112F-45DF-9F66-9CF259770D07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16" b="24200"/>
          <a:stretch/>
        </p:blipFill>
        <p:spPr>
          <a:xfrm>
            <a:off x="346517" y="4575814"/>
            <a:ext cx="2885967" cy="803296"/>
          </a:xfrm>
          <a:prstGeom prst="rect">
            <a:avLst/>
          </a:prstGeom>
        </p:spPr>
      </p:pic>
      <p:sp>
        <p:nvSpPr>
          <p:cNvPr id="19" name="Arrow: Down 18">
            <a:extLst>
              <a:ext uri="{FF2B5EF4-FFF2-40B4-BE49-F238E27FC236}">
                <a16:creationId xmlns:a16="http://schemas.microsoft.com/office/drawing/2014/main" id="{36CD636B-889E-4B3F-AEA9-9FB8CC3C00B0}"/>
              </a:ext>
            </a:extLst>
          </p:cNvPr>
          <p:cNvSpPr/>
          <p:nvPr/>
        </p:nvSpPr>
        <p:spPr>
          <a:xfrm>
            <a:off x="5792159" y="1669050"/>
            <a:ext cx="601579" cy="815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A0E68B4-8C8E-45DC-8F1A-EE5092F18353}"/>
              </a:ext>
            </a:extLst>
          </p:cNvPr>
          <p:cNvGrpSpPr/>
          <p:nvPr/>
        </p:nvGrpSpPr>
        <p:grpSpPr>
          <a:xfrm>
            <a:off x="4937875" y="4181108"/>
            <a:ext cx="2310150" cy="1093232"/>
            <a:chOff x="4812590" y="4552866"/>
            <a:chExt cx="2310150" cy="1093232"/>
          </a:xfrm>
        </p:grpSpPr>
        <p:sp>
          <p:nvSpPr>
            <p:cNvPr id="21" name="Arrow: Bent 20">
              <a:extLst>
                <a:ext uri="{FF2B5EF4-FFF2-40B4-BE49-F238E27FC236}">
                  <a16:creationId xmlns:a16="http://schemas.microsoft.com/office/drawing/2014/main" id="{8B89DB8C-A219-41DE-BBF4-89773A79B48B}"/>
                </a:ext>
              </a:extLst>
            </p:cNvPr>
            <p:cNvSpPr/>
            <p:nvPr/>
          </p:nvSpPr>
          <p:spPr>
            <a:xfrm rot="10800000">
              <a:off x="4812590" y="4552866"/>
              <a:ext cx="1155075" cy="1093232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Arrow: Bent 21">
              <a:extLst>
                <a:ext uri="{FF2B5EF4-FFF2-40B4-BE49-F238E27FC236}">
                  <a16:creationId xmlns:a16="http://schemas.microsoft.com/office/drawing/2014/main" id="{366BCF07-F633-4A38-8928-BAE181EED62E}"/>
                </a:ext>
              </a:extLst>
            </p:cNvPr>
            <p:cNvSpPr/>
            <p:nvPr/>
          </p:nvSpPr>
          <p:spPr>
            <a:xfrm rot="10800000" flipH="1">
              <a:off x="5967665" y="4552866"/>
              <a:ext cx="1155075" cy="1093232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58A273D0-0721-426E-955E-FB2CB7A75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3386" y="5551323"/>
            <a:ext cx="3428714" cy="115937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Admin tools</a:t>
            </a:r>
          </a:p>
          <a:p>
            <a:r>
              <a:rPr lang="en-GB" dirty="0"/>
              <a:t>Bundled Software</a:t>
            </a:r>
          </a:p>
          <a:p>
            <a:r>
              <a:rPr lang="en-GB" dirty="0"/>
              <a:t>Support duration / cost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5285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" y="108534"/>
            <a:ext cx="10515600" cy="1325563"/>
          </a:xfrm>
        </p:spPr>
        <p:txBody>
          <a:bodyPr/>
          <a:lstStyle/>
          <a:p>
            <a:r>
              <a:rPr lang="en-GB" dirty="0"/>
              <a:t>A simple </a:t>
            </a:r>
            <a:r>
              <a:rPr lang="en-GB" dirty="0" err="1"/>
              <a:t>unix</a:t>
            </a:r>
            <a:r>
              <a:rPr lang="en-GB" dirty="0"/>
              <a:t> </a:t>
            </a:r>
            <a:r>
              <a:rPr lang="en-GB" dirty="0" err="1"/>
              <a:t>filesystem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0975" y="1547813"/>
            <a:ext cx="4340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/ </a:t>
            </a:r>
            <a:r>
              <a:rPr lang="en-GB" sz="2000" dirty="0">
                <a:cs typeface="Courier New" panose="02070309020205020404" pitchFamily="49" charset="0"/>
              </a:rPr>
              <a:t>(Always the top of the file system)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8249" y="2677251"/>
            <a:ext cx="1723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anne</a:t>
            </a:r>
            <a:r>
              <a:rPr lang="en-GB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endParaRPr lang="en-GB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1975" y="2055674"/>
            <a:ext cx="6432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home/ </a:t>
            </a:r>
            <a:r>
              <a:rPr lang="en-GB" sz="2000" dirty="0">
                <a:cs typeface="Courier New" panose="02070309020205020404" pitchFamily="49" charset="0"/>
              </a:rPr>
              <a:t>(Directory containing all home directories)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8249" y="3317672"/>
            <a:ext cx="20313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simon</a:t>
            </a:r>
            <a:r>
              <a:rPr lang="en-GB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endParaRPr lang="en-GB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1226" y="3884476"/>
            <a:ext cx="66271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Documents/ </a:t>
            </a:r>
            <a:r>
              <a:rPr lang="en-GB" sz="2000" dirty="0">
                <a:cs typeface="Courier New" panose="02070309020205020404" pitchFamily="49" charset="0"/>
              </a:rPr>
              <a:t>(All names are case sensitive)</a:t>
            </a:r>
          </a:p>
          <a:p>
            <a:endParaRPr lang="en-GB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0023" y="4506053"/>
            <a:ext cx="5967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test.txt </a:t>
            </a:r>
            <a:r>
              <a:rPr lang="en-GB" sz="2000" dirty="0">
                <a:cs typeface="Courier New" panose="02070309020205020404" pitchFamily="49" charset="0"/>
              </a:rPr>
              <a:t>(A file we want to work with)</a:t>
            </a:r>
          </a:p>
          <a:p>
            <a:endParaRPr lang="en-GB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975" y="5045535"/>
            <a:ext cx="20313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media/</a:t>
            </a:r>
            <a:endParaRPr lang="en-GB" sz="2000" dirty="0"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38249" y="5599647"/>
            <a:ext cx="58332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myusb</a:t>
            </a:r>
            <a:r>
              <a:rPr lang="en-GB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/ </a:t>
            </a:r>
            <a:r>
              <a:rPr lang="en-GB" sz="2000" dirty="0">
                <a:cs typeface="Courier New" panose="02070309020205020404" pitchFamily="49" charset="0"/>
              </a:rPr>
              <a:t>(A USB stick added to the system)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71587" y="4754439"/>
            <a:ext cx="4320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  <a:r>
              <a:rPr lang="en-GB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simon</a:t>
            </a:r>
            <a:r>
              <a:rPr lang="en-GB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/Documents/test.txt</a:t>
            </a:r>
          </a:p>
        </p:txBody>
      </p:sp>
    </p:spTree>
    <p:extLst>
      <p:ext uri="{BB962C8B-B14F-4D97-AF65-F5344CB8AC3E}">
        <p14:creationId xmlns:p14="http://schemas.microsoft.com/office/powerpoint/2010/main" val="30259813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623" y="247559"/>
            <a:ext cx="10515600" cy="1325563"/>
          </a:xfrm>
        </p:spPr>
        <p:txBody>
          <a:bodyPr/>
          <a:lstStyle/>
          <a:p>
            <a:r>
              <a:rPr lang="en-GB" dirty="0"/>
              <a:t>Creating and moving into directories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03" y="1825625"/>
            <a:ext cx="10792097" cy="4351338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/>
              <a:t>Every Unix session has a ‘</a:t>
            </a:r>
            <a:r>
              <a:rPr lang="en-GB" sz="2400" b="1" dirty="0"/>
              <a:t>working directory</a:t>
            </a:r>
            <a:r>
              <a:rPr lang="en-GB" sz="2400" dirty="0"/>
              <a:t>’ which is a folder where the shell looks for file paths</a:t>
            </a:r>
          </a:p>
          <a:p>
            <a:endParaRPr lang="en-GB" sz="2400" dirty="0"/>
          </a:p>
          <a:p>
            <a:r>
              <a:rPr lang="en-GB" sz="2400" dirty="0"/>
              <a:t>You can see your current working directory with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2400" dirty="0"/>
          </a:p>
          <a:p>
            <a:r>
              <a:rPr lang="en-GB" sz="2400" dirty="0"/>
              <a:t>Your initial working directory will be your home directory (</a:t>
            </a:r>
            <a:r>
              <a:rPr lang="en-GB" sz="2400" dirty="0" err="1"/>
              <a:t>eg</a:t>
            </a:r>
            <a:r>
              <a:rPr lang="en-GB" sz="2400" dirty="0"/>
              <a:t>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/home/user</a:t>
            </a:r>
            <a:r>
              <a:rPr lang="en-GB" sz="2400" dirty="0"/>
              <a:t>)</a:t>
            </a:r>
          </a:p>
          <a:p>
            <a:endParaRPr lang="en-GB" sz="2400" dirty="0"/>
          </a:p>
          <a:p>
            <a:r>
              <a:rPr lang="en-GB" sz="2400" dirty="0"/>
              <a:t>You can change your working directory with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cd [new working directory]</a:t>
            </a:r>
          </a:p>
          <a:p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cs typeface="Courier New" panose="02070309020205020404" pitchFamily="49" charset="0"/>
              </a:rPr>
              <a:t>Running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cd</a:t>
            </a:r>
            <a:r>
              <a:rPr lang="en-GB" sz="2400" dirty="0">
                <a:cs typeface="Courier New" panose="02070309020205020404" pitchFamily="49" charset="0"/>
              </a:rPr>
              <a:t> on its own takes you back home</a:t>
            </a:r>
          </a:p>
          <a:p>
            <a:endParaRPr lang="en-GB" sz="2400" dirty="0">
              <a:cs typeface="Courier New" panose="02070309020205020404" pitchFamily="49" charset="0"/>
            </a:endParaRPr>
          </a:p>
          <a:p>
            <a:r>
              <a:rPr lang="en-GB" sz="2400" dirty="0">
                <a:cs typeface="Courier New" panose="02070309020205020404" pitchFamily="49" charset="0"/>
              </a:rPr>
              <a:t>You can create a new directory with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mkdir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[new directory name]</a:t>
            </a:r>
          </a:p>
        </p:txBody>
      </p:sp>
    </p:spTree>
    <p:extLst>
      <p:ext uri="{BB962C8B-B14F-4D97-AF65-F5344CB8AC3E}">
        <p14:creationId xmlns:p14="http://schemas.microsoft.com/office/powerpoint/2010/main" val="34773809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62F97-BA3C-4D67-A114-23648DD05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Changing the working directory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C52285-877A-44B1-BB76-09A0A4E71F8C}"/>
              </a:ext>
            </a:extLst>
          </p:cNvPr>
          <p:cNvSpPr/>
          <p:nvPr/>
        </p:nvSpPr>
        <p:spPr>
          <a:xfrm>
            <a:off x="1892300" y="1690688"/>
            <a:ext cx="8407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[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andrewss@server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~]$ </a:t>
            </a:r>
            <a:r>
              <a:rPr lang="en-GB" sz="24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pwd</a:t>
            </a:r>
            <a:endParaRPr lang="en-GB" sz="24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GB" sz="2400" dirty="0">
                <a:solidFill>
                  <a:prstClr val="black"/>
                </a:solidFill>
                <a:latin typeface="Lucida Console" panose="020B0609040504020204" pitchFamily="49" charset="0"/>
              </a:rPr>
              <a:t>/home/</a:t>
            </a:r>
            <a:r>
              <a:rPr lang="en-GB" sz="24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andrewss</a:t>
            </a:r>
            <a:endParaRPr lang="en-GB" sz="24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endParaRPr lang="en-GB" sz="24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[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andrewss@server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~]$ </a:t>
            </a:r>
            <a:r>
              <a:rPr lang="en-GB" sz="24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mkdir</a:t>
            </a:r>
            <a:r>
              <a:rPr lang="en-GB" sz="2400" dirty="0">
                <a:solidFill>
                  <a:prstClr val="black"/>
                </a:solidFill>
                <a:latin typeface="Lucida Console" panose="020B0609040504020204" pitchFamily="49" charset="0"/>
              </a:rPr>
              <a:t> Simon</a:t>
            </a:r>
          </a:p>
          <a:p>
            <a:endParaRPr lang="en-GB" sz="24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[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andrewss@server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~]$ </a:t>
            </a:r>
            <a:r>
              <a:rPr lang="en-GB" sz="2400" dirty="0">
                <a:solidFill>
                  <a:prstClr val="black"/>
                </a:solidFill>
                <a:latin typeface="Lucida Console" panose="020B0609040504020204" pitchFamily="49" charset="0"/>
              </a:rPr>
              <a:t>cd Simon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[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andrewss@server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Simon]$ </a:t>
            </a:r>
            <a:r>
              <a:rPr lang="en-GB" sz="24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pwd</a:t>
            </a:r>
            <a:endParaRPr lang="en-GB" sz="24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GB" sz="2400" dirty="0">
                <a:solidFill>
                  <a:prstClr val="black"/>
                </a:solidFill>
                <a:latin typeface="Lucida Console" panose="020B0609040504020204" pitchFamily="49" charset="0"/>
              </a:rPr>
              <a:t>/home/</a:t>
            </a:r>
            <a:r>
              <a:rPr lang="en-GB" sz="24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andrewss</a:t>
            </a:r>
            <a:r>
              <a:rPr lang="en-GB" sz="2400" dirty="0">
                <a:solidFill>
                  <a:prstClr val="black"/>
                </a:solidFill>
                <a:latin typeface="Lucida Console" panose="020B0609040504020204" pitchFamily="49" charset="0"/>
              </a:rPr>
              <a:t>/Simon</a:t>
            </a:r>
          </a:p>
          <a:p>
            <a:endParaRPr lang="en-GB" sz="24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[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andrewss@server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Simon]$ </a:t>
            </a:r>
            <a:r>
              <a:rPr lang="en-GB" sz="2400" dirty="0">
                <a:solidFill>
                  <a:prstClr val="black"/>
                </a:solidFill>
                <a:latin typeface="Lucida Console" panose="020B0609040504020204" pitchFamily="49" charset="0"/>
              </a:rPr>
              <a:t>cd</a:t>
            </a:r>
          </a:p>
          <a:p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[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andrewss@server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 ~]$ </a:t>
            </a:r>
            <a:r>
              <a:rPr lang="en-GB" sz="24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pwd</a:t>
            </a:r>
            <a:endParaRPr lang="en-GB" sz="2400" dirty="0">
              <a:solidFill>
                <a:prstClr val="black"/>
              </a:solidFill>
              <a:latin typeface="Lucida Console" panose="020B0609040504020204" pitchFamily="49" charset="0"/>
            </a:endParaRPr>
          </a:p>
          <a:p>
            <a:r>
              <a:rPr lang="en-GB" sz="2400" dirty="0">
                <a:solidFill>
                  <a:prstClr val="black"/>
                </a:solidFill>
                <a:latin typeface="Lucida Console" panose="020B0609040504020204" pitchFamily="49" charset="0"/>
              </a:rPr>
              <a:t>/home/</a:t>
            </a:r>
            <a:r>
              <a:rPr lang="en-GB" sz="2400" dirty="0" err="1">
                <a:solidFill>
                  <a:prstClr val="black"/>
                </a:solidFill>
                <a:latin typeface="Lucida Console" panose="020B0609040504020204" pitchFamily="49" charset="0"/>
              </a:rPr>
              <a:t>andrewss</a:t>
            </a:r>
            <a:endParaRPr lang="en-GB" sz="2400" dirty="0">
              <a:solidFill>
                <a:prstClr val="black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4478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289" y="4152900"/>
            <a:ext cx="2894457" cy="2705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Specifying file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shortcuts</a:t>
            </a:r>
          </a:p>
          <a:p>
            <a:pPr lvl="1"/>
            <a:r>
              <a:rPr lang="en-GB" dirty="0"/>
              <a:t> ~  (tilde, just left of the return key) - the current user's home directory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 .   (single dot) - the current directory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 ..  (double dot) - the directory immediately above the current directory</a:t>
            </a:r>
          </a:p>
        </p:txBody>
      </p:sp>
    </p:spTree>
    <p:extLst>
      <p:ext uri="{BB962C8B-B14F-4D97-AF65-F5344CB8AC3E}">
        <p14:creationId xmlns:p14="http://schemas.microsoft.com/office/powerpoint/2010/main" val="7883316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460602"/>
            <a:ext cx="10515600" cy="1325563"/>
          </a:xfrm>
        </p:spPr>
        <p:txBody>
          <a:bodyPr/>
          <a:lstStyle/>
          <a:p>
            <a:r>
              <a:rPr lang="en-GB" dirty="0"/>
              <a:t>Specifying file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2246769"/>
            <a:ext cx="10820400" cy="3930194"/>
          </a:xfrm>
        </p:spPr>
        <p:txBody>
          <a:bodyPr>
            <a:normAutofit/>
          </a:bodyPr>
          <a:lstStyle/>
          <a:p>
            <a:r>
              <a:rPr lang="en-GB" dirty="0"/>
              <a:t>Absolute paths from the top of the file system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/Documents/Course/some_file.txt</a:t>
            </a:r>
          </a:p>
          <a:p>
            <a:endParaRPr lang="en-GB" dirty="0"/>
          </a:p>
          <a:p>
            <a:r>
              <a:rPr lang="en-GB" dirty="0"/>
              <a:t>Relative paths from your current director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(home/simon/Course/)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Data/big_data.csv</a:t>
            </a:r>
          </a:p>
          <a:p>
            <a:pPr lvl="1"/>
            <a:endParaRPr lang="en-GB" dirty="0"/>
          </a:p>
          <a:p>
            <a:r>
              <a:rPr lang="en-GB" dirty="0"/>
              <a:t>Paths using the home shortcut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~/Documents/Course/some_file.txt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529C8D-B6D8-480F-9B0F-528238091904}"/>
              </a:ext>
            </a:extLst>
          </p:cNvPr>
          <p:cNvSpPr txBox="1"/>
          <p:nvPr/>
        </p:nvSpPr>
        <p:spPr>
          <a:xfrm>
            <a:off x="9214903" y="0"/>
            <a:ext cx="297709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/home/</a:t>
            </a:r>
          </a:p>
          <a:p>
            <a:pPr algn="ctr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Simon/</a:t>
            </a:r>
          </a:p>
          <a:p>
            <a:pPr algn="ctr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Documents/</a:t>
            </a:r>
          </a:p>
          <a:p>
            <a:pPr algn="ctr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Course/</a:t>
            </a:r>
          </a:p>
          <a:p>
            <a:pPr algn="ctr"/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some_file.txt</a:t>
            </a:r>
          </a:p>
        </p:txBody>
      </p:sp>
    </p:spTree>
    <p:extLst>
      <p:ext uri="{BB962C8B-B14F-4D97-AF65-F5344CB8AC3E}">
        <p14:creationId xmlns:p14="http://schemas.microsoft.com/office/powerpoint/2010/main" val="67948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Command line completion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Most errors in commands are typing errors in either program names or file paths</a:t>
            </a:r>
          </a:p>
          <a:p>
            <a:endParaRPr lang="en-GB" dirty="0"/>
          </a:p>
          <a:p>
            <a:r>
              <a:rPr lang="en-GB" dirty="0"/>
              <a:t>Shells (</a:t>
            </a:r>
            <a:r>
              <a:rPr lang="en-GB" dirty="0" err="1"/>
              <a:t>ie</a:t>
            </a:r>
            <a:r>
              <a:rPr lang="en-GB" dirty="0"/>
              <a:t> BASH) can help with this by offering to complete path names for you</a:t>
            </a:r>
          </a:p>
          <a:p>
            <a:endParaRPr lang="en-GB" dirty="0"/>
          </a:p>
          <a:p>
            <a:r>
              <a:rPr lang="en-GB" dirty="0"/>
              <a:t>Command line completion is achieved by typing a partial path and then pressing the TAB key (to the left of Q)</a:t>
            </a:r>
          </a:p>
        </p:txBody>
      </p:sp>
    </p:spTree>
    <p:extLst>
      <p:ext uri="{BB962C8B-B14F-4D97-AF65-F5344CB8AC3E}">
        <p14:creationId xmlns:p14="http://schemas.microsoft.com/office/powerpoint/2010/main" val="9575102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469" y="276096"/>
            <a:ext cx="10515600" cy="1325563"/>
          </a:xfrm>
        </p:spPr>
        <p:txBody>
          <a:bodyPr/>
          <a:lstStyle/>
          <a:p>
            <a:r>
              <a:rPr lang="en-GB" dirty="0"/>
              <a:t>Command line completion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19100" y="1545789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List of files / folders:</a:t>
            </a:r>
          </a:p>
          <a:p>
            <a:endParaRPr lang="en-GB" dirty="0"/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Desktop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Documents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Downloads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Music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Published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Templates</a:t>
            </a:r>
          </a:p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Videos</a:t>
            </a:r>
          </a:p>
        </p:txBody>
      </p:sp>
      <p:sp>
        <p:nvSpPr>
          <p:cNvPr id="5" name="Rectangle 4"/>
          <p:cNvSpPr/>
          <p:nvPr/>
        </p:nvSpPr>
        <p:spPr>
          <a:xfrm>
            <a:off x="5499100" y="1601659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T</a:t>
            </a:r>
            <a:r>
              <a:rPr lang="en-GB" sz="2400" dirty="0"/>
              <a:t>    [TAB] →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Templates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P</a:t>
            </a:r>
            <a:r>
              <a:rPr lang="en-GB" sz="2400" dirty="0"/>
              <a:t>   [TAB] →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  <a:r>
              <a:rPr lang="en-GB" sz="2400" dirty="0"/>
              <a:t> [TAB] → [beep]</a:t>
            </a:r>
          </a:p>
          <a:p>
            <a:endParaRPr lang="en-GB" sz="2400" dirty="0"/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Do</a:t>
            </a:r>
            <a:r>
              <a:rPr lang="en-GB" sz="2400" dirty="0"/>
              <a:t> [TAB] [TAB] →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Documents</a:t>
            </a:r>
            <a:r>
              <a:rPr lang="en-GB" sz="2400" dirty="0"/>
              <a:t>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Downloads</a:t>
            </a:r>
          </a:p>
          <a:p>
            <a:endParaRPr lang="en-GB" sz="2400" dirty="0"/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Doc</a:t>
            </a:r>
            <a:r>
              <a:rPr lang="en-GB" sz="2400" dirty="0"/>
              <a:t> [TAB] →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Documents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5381625"/>
            <a:ext cx="982813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You should ALWAYS use TAB completion to fill in paths for </a:t>
            </a:r>
          </a:p>
          <a:p>
            <a:pPr algn="ctr"/>
            <a:r>
              <a:rPr lang="en-GB" sz="3200" dirty="0"/>
              <a:t>locations which exist so you can't make typing mistakes</a:t>
            </a:r>
          </a:p>
          <a:p>
            <a:pPr algn="ctr"/>
            <a:r>
              <a:rPr lang="en-GB" dirty="0"/>
              <a:t>(it obviously won't work for output files though)</a:t>
            </a:r>
          </a:p>
        </p:txBody>
      </p:sp>
    </p:spTree>
    <p:extLst>
      <p:ext uri="{BB962C8B-B14F-4D97-AF65-F5344CB8AC3E}">
        <p14:creationId xmlns:p14="http://schemas.microsoft.com/office/powerpoint/2010/main" val="31725360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632" y="216269"/>
            <a:ext cx="10515600" cy="1325563"/>
          </a:xfrm>
        </p:spPr>
        <p:txBody>
          <a:bodyPr/>
          <a:lstStyle/>
          <a:p>
            <a:r>
              <a:rPr lang="en-GB" dirty="0"/>
              <a:t>Wildcards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0174"/>
            <a:ext cx="10515600" cy="534352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 quick way to be able to specify multiple related file paths</a:t>
            </a:r>
          </a:p>
          <a:p>
            <a:endParaRPr lang="en-GB" dirty="0"/>
          </a:p>
          <a:p>
            <a:r>
              <a:rPr lang="en-GB" dirty="0"/>
              <a:t>There are two main wildcards</a:t>
            </a:r>
          </a:p>
          <a:p>
            <a:pPr lvl="1"/>
            <a:r>
              <a:rPr lang="en-GB" sz="3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GB" sz="3800" dirty="0"/>
              <a:t> = Any number of any characters</a:t>
            </a:r>
          </a:p>
          <a:p>
            <a:pPr lvl="1"/>
            <a:r>
              <a:rPr lang="en-GB" sz="38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GB" sz="3800" dirty="0"/>
              <a:t> = One of any character</a:t>
            </a:r>
          </a:p>
          <a:p>
            <a:endParaRPr lang="en-GB" dirty="0"/>
          </a:p>
          <a:p>
            <a:r>
              <a:rPr lang="en-GB" dirty="0"/>
              <a:t>You can include them at any point in a file path and your shell will expand them before passing them on to the program</a:t>
            </a:r>
          </a:p>
          <a:p>
            <a:endParaRPr lang="en-GB" dirty="0"/>
          </a:p>
          <a:p>
            <a:r>
              <a:rPr lang="en-GB" dirty="0"/>
              <a:t>Multiple wildcards can be in the same path.</a:t>
            </a:r>
          </a:p>
          <a:p>
            <a:endParaRPr lang="en-GB" dirty="0"/>
          </a:p>
          <a:p>
            <a:r>
              <a:rPr lang="en-GB" dirty="0"/>
              <a:t>Command line completion won't work after the first wildcard</a:t>
            </a:r>
          </a:p>
        </p:txBody>
      </p:sp>
    </p:spTree>
    <p:extLst>
      <p:ext uri="{BB962C8B-B14F-4D97-AF65-F5344CB8AC3E}">
        <p14:creationId xmlns:p14="http://schemas.microsoft.com/office/powerpoint/2010/main" val="37299588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Wildcard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ls Monday/*txt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Monday/mon_1.txt  Monday/mon_2.txt  Monday/mon_3.txt  Monday/mon_500.txt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ls Monday/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mon_?.txt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Monday/mon_1.txt  Monday/mon_2.txt  Monday/mon_3.txt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ls */*txt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Friday/fri_1.txt  Monday/mon_1.txt  Monday/mon_3.txt    Tuesday/tue_1.txt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Friday/fri_2.txt  Monday/mon_2.txt  Monday/mon_500.txt  Tuesday/tue_2.txt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ls */*1.txt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Friday/fri_1.txt  Monday/mon_1.txt  Tuesday/tue_1.txt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2044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structure of a Unix command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76796" y="2298072"/>
            <a:ext cx="11690858" cy="2512053"/>
            <a:chOff x="1929397" y="2069353"/>
            <a:chExt cx="7003402" cy="1504844"/>
          </a:xfrm>
        </p:grpSpPr>
        <p:sp>
          <p:nvSpPr>
            <p:cNvPr id="4" name="TextBox 3"/>
            <p:cNvSpPr txBox="1"/>
            <p:nvPr/>
          </p:nvSpPr>
          <p:spPr>
            <a:xfrm>
              <a:off x="2130958" y="2069353"/>
              <a:ext cx="6801841" cy="3134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fr-FR" sz="28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ls</a:t>
              </a:r>
              <a:r>
                <a:rPr lang="fr-FR" sz="2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-</a:t>
              </a:r>
              <a:r>
                <a:rPr lang="fr-FR" sz="28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ltd</a:t>
              </a:r>
              <a:r>
                <a:rPr lang="fr-FR" sz="2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--reverse </a:t>
              </a:r>
              <a:r>
                <a:rPr lang="fr-FR" sz="2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Downloads</a:t>
              </a:r>
              <a:r>
                <a:rPr lang="fr-FR" sz="2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/  Desktop/  Documents/</a:t>
              </a:r>
              <a:endParaRPr lang="en-GB" sz="2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" name="Left Brace 4"/>
            <p:cNvSpPr/>
            <p:nvPr/>
          </p:nvSpPr>
          <p:spPr>
            <a:xfrm rot="16200000">
              <a:off x="2329366" y="2351787"/>
              <a:ext cx="180972" cy="41809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Left Brace 5"/>
            <p:cNvSpPr/>
            <p:nvPr/>
          </p:nvSpPr>
          <p:spPr>
            <a:xfrm rot="16200000">
              <a:off x="3567618" y="1637412"/>
              <a:ext cx="180972" cy="1846848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Left Brace 6"/>
            <p:cNvSpPr/>
            <p:nvPr/>
          </p:nvSpPr>
          <p:spPr>
            <a:xfrm rot="16200000">
              <a:off x="6658480" y="499177"/>
              <a:ext cx="180972" cy="4123318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29397" y="2895600"/>
              <a:ext cx="98091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/>
                <a:t>Program</a:t>
              </a:r>
            </a:p>
            <a:p>
              <a:pPr algn="ctr"/>
              <a:r>
                <a:rPr lang="en-GB" dirty="0"/>
                <a:t>name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55370" y="2895600"/>
              <a:ext cx="1005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/>
                <a:t>Switches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54519" y="2927866"/>
              <a:ext cx="15888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/>
                <a:t>Data</a:t>
              </a:r>
            </a:p>
            <a:p>
              <a:pPr algn="ctr"/>
              <a:r>
                <a:rPr lang="en-GB" dirty="0"/>
                <a:t>(normally files)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16075" y="5209864"/>
            <a:ext cx="9548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Each option or section is separated by spaces.  Options or files with spaces in must be put in quotes.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4780606" y="2257740"/>
            <a:ext cx="6883101" cy="619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D*</a:t>
            </a:r>
          </a:p>
        </p:txBody>
      </p:sp>
    </p:spTree>
    <p:extLst>
      <p:ext uri="{BB962C8B-B14F-4D97-AF65-F5344CB8AC3E}">
        <p14:creationId xmlns:p14="http://schemas.microsoft.com/office/powerpoint/2010/main" val="278817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Most Popular Distributions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7680"/>
          </a:xfrm>
        </p:spPr>
        <p:txBody>
          <a:bodyPr>
            <a:normAutofit/>
          </a:bodyPr>
          <a:lstStyle/>
          <a:p>
            <a:r>
              <a:rPr lang="en-GB" dirty="0"/>
              <a:t>Ubuntu</a:t>
            </a:r>
          </a:p>
          <a:p>
            <a:pPr lvl="1"/>
            <a:r>
              <a:rPr lang="en-GB" dirty="0"/>
              <a:t>Based on Debian</a:t>
            </a:r>
          </a:p>
          <a:p>
            <a:pPr lvl="1"/>
            <a:r>
              <a:rPr lang="en-GB" dirty="0"/>
              <a:t>Originally aimed at desktop users</a:t>
            </a:r>
          </a:p>
          <a:p>
            <a:pPr lvl="1"/>
            <a:r>
              <a:rPr lang="en-GB" dirty="0"/>
              <a:t>Friendly and well supported</a:t>
            </a:r>
          </a:p>
          <a:p>
            <a:pPr lvl="1"/>
            <a:r>
              <a:rPr lang="en-GB" dirty="0"/>
              <a:t>Regular updates (some with long term support)</a:t>
            </a:r>
          </a:p>
          <a:p>
            <a:pPr lvl="1"/>
            <a:endParaRPr lang="en-GB" dirty="0"/>
          </a:p>
          <a:p>
            <a:r>
              <a:rPr lang="en-GB" dirty="0"/>
              <a:t>CentOS / Alma / Rocky</a:t>
            </a:r>
          </a:p>
          <a:p>
            <a:pPr lvl="1"/>
            <a:r>
              <a:rPr lang="en-GB" dirty="0"/>
              <a:t>Free versions of the RedHat commercial distro</a:t>
            </a:r>
          </a:p>
          <a:p>
            <a:pPr lvl="1"/>
            <a:r>
              <a:rPr lang="en-GB" dirty="0"/>
              <a:t>Mostly aimed at servers</a:t>
            </a:r>
          </a:p>
          <a:p>
            <a:pPr lvl="1"/>
            <a:r>
              <a:rPr lang="en-GB" dirty="0"/>
              <a:t>Stable software and long term support</a:t>
            </a:r>
          </a:p>
          <a:p>
            <a:pPr lvl="1"/>
            <a:r>
              <a:rPr lang="en-GB" dirty="0"/>
              <a:t>Used in many large environments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525" y="1825625"/>
            <a:ext cx="3635425" cy="8201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749" y="4141791"/>
            <a:ext cx="3475051" cy="11728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434224E-7F39-4C7B-AFF5-9D7FD384A13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8" t="32088" r="19071" b="34750"/>
          <a:stretch/>
        </p:blipFill>
        <p:spPr>
          <a:xfrm>
            <a:off x="8107978" y="5205944"/>
            <a:ext cx="3374517" cy="6958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16116B-E83B-4C14-BB94-E8864102B5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7531" y="5968503"/>
            <a:ext cx="3374518" cy="65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8985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Manipulating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will spend a lot of time managing files on a Linux system.</a:t>
            </a:r>
          </a:p>
          <a:p>
            <a:endParaRPr lang="en-GB" dirty="0"/>
          </a:p>
          <a:p>
            <a:pPr lvl="1"/>
            <a:r>
              <a:rPr lang="en-GB" dirty="0"/>
              <a:t>Viewing files (normally text files)</a:t>
            </a:r>
          </a:p>
          <a:p>
            <a:pPr lvl="1"/>
            <a:r>
              <a:rPr lang="en-GB" dirty="0"/>
              <a:t>Editing text files</a:t>
            </a:r>
          </a:p>
          <a:p>
            <a:pPr lvl="1"/>
            <a:r>
              <a:rPr lang="en-GB" dirty="0"/>
              <a:t>Moving or renaming files</a:t>
            </a:r>
          </a:p>
          <a:p>
            <a:pPr lvl="1"/>
            <a:r>
              <a:rPr lang="en-GB" dirty="0"/>
              <a:t>Copying files</a:t>
            </a:r>
          </a:p>
          <a:p>
            <a:pPr lvl="1"/>
            <a:r>
              <a:rPr lang="en-GB" dirty="0"/>
              <a:t>Deleting files</a:t>
            </a:r>
          </a:p>
          <a:p>
            <a:pPr lvl="1"/>
            <a:r>
              <a:rPr lang="en-GB" dirty="0"/>
              <a:t>Finding files</a:t>
            </a:r>
          </a:p>
        </p:txBody>
      </p:sp>
    </p:spTree>
    <p:extLst>
      <p:ext uri="{BB962C8B-B14F-4D97-AF65-F5344CB8AC3E}">
        <p14:creationId xmlns:p14="http://schemas.microsoft.com/office/powerpoint/2010/main" val="35509666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Viewing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3038"/>
            <a:ext cx="10515600" cy="525780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Simplest solution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cat [file] </a:t>
            </a:r>
            <a:r>
              <a:rPr lang="en-GB" dirty="0"/>
              <a:t> Sends the entire contents of a file (or multiple files) to the screen.</a:t>
            </a:r>
          </a:p>
          <a:p>
            <a:pPr lvl="1"/>
            <a:endParaRPr lang="en-GB" dirty="0"/>
          </a:p>
          <a:p>
            <a:r>
              <a:rPr lang="en-GB" dirty="0"/>
              <a:t>Quick look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GB" dirty="0"/>
              <a:t> or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tail</a:t>
            </a:r>
            <a:r>
              <a:rPr lang="en-GB" dirty="0"/>
              <a:t> will look at the start/end of a file</a:t>
            </a:r>
          </a:p>
          <a:p>
            <a:pPr lvl="2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head -10 [file]</a:t>
            </a:r>
          </a:p>
          <a:p>
            <a:pPr lvl="2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tail -20 [file]</a:t>
            </a:r>
          </a:p>
          <a:p>
            <a:pPr lvl="1"/>
            <a:endParaRPr lang="en-GB" dirty="0"/>
          </a:p>
          <a:p>
            <a:r>
              <a:rPr lang="en-GB" dirty="0"/>
              <a:t>More scalable solution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less</a:t>
            </a:r>
            <a:r>
              <a:rPr lang="en-GB" dirty="0"/>
              <a:t> is a 'pager' program, sends output to the screen one page at a time</a:t>
            </a:r>
          </a:p>
          <a:p>
            <a:pPr lvl="2"/>
            <a:endParaRPr lang="en-GB" dirty="0"/>
          </a:p>
          <a:p>
            <a:pPr lvl="2"/>
            <a:r>
              <a:rPr lang="en-GB" dirty="0"/>
              <a:t>Return / j  	= 	move down one line</a:t>
            </a:r>
          </a:p>
          <a:p>
            <a:pPr lvl="2"/>
            <a:r>
              <a:rPr lang="en-GB" dirty="0"/>
              <a:t>k		= 	move up one line</a:t>
            </a:r>
          </a:p>
          <a:p>
            <a:pPr lvl="2"/>
            <a:r>
              <a:rPr lang="en-GB" dirty="0"/>
              <a:t>Space	  	= 	move down one page</a:t>
            </a:r>
          </a:p>
          <a:p>
            <a:pPr lvl="2"/>
            <a:r>
              <a:rPr lang="en-GB" dirty="0"/>
              <a:t>b            	= 	go back one page</a:t>
            </a:r>
          </a:p>
          <a:p>
            <a:pPr lvl="2"/>
            <a:r>
              <a:rPr lang="en-GB" dirty="0"/>
              <a:t>/[term]	= 	search for [term] in the file</a:t>
            </a:r>
          </a:p>
          <a:p>
            <a:pPr lvl="2"/>
            <a:r>
              <a:rPr lang="en-GB" dirty="0"/>
              <a:t>q            	= 	quit back to the command prompt</a:t>
            </a:r>
          </a:p>
          <a:p>
            <a:pPr lvl="2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750139" y="4814888"/>
            <a:ext cx="2603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less -S </a:t>
            </a:r>
            <a:r>
              <a:rPr lang="en-GB" dirty="0"/>
              <a:t>(no wrapping)</a:t>
            </a:r>
          </a:p>
        </p:txBody>
      </p:sp>
    </p:spTree>
    <p:extLst>
      <p:ext uri="{BB962C8B-B14F-4D97-AF65-F5344CB8AC3E}">
        <p14:creationId xmlns:p14="http://schemas.microsoft.com/office/powerpoint/2010/main" val="36689110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Editing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Lots of text editors exist, both graphical and command line</a:t>
            </a:r>
          </a:p>
          <a:p>
            <a:r>
              <a:rPr lang="en-GB" dirty="0"/>
              <a:t>Many have special functionality for specific content (C, HTML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GB" dirty="0"/>
              <a:t> is a simple command line editor which is always present</a:t>
            </a:r>
          </a:p>
        </p:txBody>
      </p:sp>
    </p:spTree>
    <p:extLst>
      <p:ext uri="{BB962C8B-B14F-4D97-AF65-F5344CB8AC3E}">
        <p14:creationId xmlns:p14="http://schemas.microsoft.com/office/powerpoint/2010/main" val="16585512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652" y="338999"/>
            <a:ext cx="10515600" cy="1325563"/>
          </a:xfrm>
        </p:spPr>
        <p:txBody>
          <a:bodyPr/>
          <a:lstStyle/>
          <a:p>
            <a:r>
              <a:rPr lang="en-GB" dirty="0"/>
              <a:t>Using </a:t>
            </a:r>
            <a:r>
              <a:rPr lang="en-GB" dirty="0" err="1"/>
              <a:t>nano</a:t>
            </a:r>
            <a:r>
              <a:rPr lang="en-GB" dirty="0"/>
              <a:t> to edit text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[filename]</a:t>
            </a:r>
            <a:r>
              <a:rPr lang="en-GB" dirty="0"/>
              <a:t> (edits if file exists, creates if it doesn't)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529475"/>
            <a:ext cx="9372507" cy="364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574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Moving / Renaming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9725"/>
            <a:ext cx="10515600" cy="510540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Uses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mv</a:t>
            </a:r>
            <a:r>
              <a:rPr lang="en-GB" dirty="0"/>
              <a:t> command for both (renaming is just moving from one name to another)</a:t>
            </a:r>
          </a:p>
          <a:p>
            <a:endParaRPr lang="en-GB" dirty="0"/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mv [file or directory] [new name/location]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cs typeface="Courier New" panose="02070309020205020404" pitchFamily="49" charset="0"/>
              </a:rPr>
              <a:t>If new name is a directory then the file is moved there with its existing name</a:t>
            </a:r>
          </a:p>
          <a:p>
            <a:endParaRPr lang="en-GB" dirty="0">
              <a:cs typeface="Courier New" panose="02070309020205020404" pitchFamily="49" charset="0"/>
            </a:endParaRPr>
          </a:p>
          <a:p>
            <a:r>
              <a:rPr lang="en-GB" dirty="0">
                <a:cs typeface="Courier New" panose="02070309020205020404" pitchFamily="49" charset="0"/>
              </a:rPr>
              <a:t>Moving a directory moves all of its contents as well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cs typeface="Courier New" panose="02070309020205020404" pitchFamily="49" charset="0"/>
              </a:rPr>
              <a:t>Examples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mv old.txt new.txt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mv old.txt ../Saved/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mv old.txt ../Saved/new.txt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mv ../Saved/old.txt .</a:t>
            </a:r>
          </a:p>
        </p:txBody>
      </p:sp>
    </p:spTree>
    <p:extLst>
      <p:ext uri="{BB962C8B-B14F-4D97-AF65-F5344CB8AC3E}">
        <p14:creationId xmlns:p14="http://schemas.microsoft.com/office/powerpoint/2010/main" val="42192129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Copying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52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Uses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GB" dirty="0"/>
              <a:t> command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[file] [new file]</a:t>
            </a:r>
          </a:p>
          <a:p>
            <a:r>
              <a:rPr lang="en-GB" dirty="0">
                <a:cs typeface="Courier New" panose="02070309020205020404" pitchFamily="49" charset="0"/>
              </a:rPr>
              <a:t>Operates on a single file</a:t>
            </a:r>
          </a:p>
          <a:p>
            <a:r>
              <a:rPr lang="en-GB" dirty="0">
                <a:cs typeface="Courier New" panose="02070309020205020404" pitchFamily="49" charset="0"/>
              </a:rPr>
              <a:t>Can copy directories using recursive copy 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-r</a:t>
            </a:r>
            <a:r>
              <a:rPr lang="en-GB" dirty="0">
                <a:cs typeface="Courier New" panose="02070309020205020404" pitchFamily="49" charset="0"/>
              </a:rPr>
              <a:t>)</a:t>
            </a:r>
          </a:p>
          <a:p>
            <a:endParaRPr lang="en-GB" dirty="0">
              <a:cs typeface="Courier New" panose="02070309020205020404" pitchFamily="49" charset="0"/>
            </a:endParaRPr>
          </a:p>
          <a:p>
            <a:r>
              <a:rPr lang="en-GB" dirty="0">
                <a:cs typeface="Courier New" panose="02070309020205020404" pitchFamily="49" charset="0"/>
              </a:rPr>
              <a:t>Examples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old.txt new.txt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old.txt ../Saved/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old.txt ../Saved/new.txt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../Saved/old.txt .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cp -r ../Saved ./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NewDir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cp -r ../Saved ./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ExistingDir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 </a:t>
            </a:r>
            <a:r>
              <a:rPr lang="en-GB" dirty="0">
                <a:cs typeface="Courier New" panose="02070309020205020404" pitchFamily="49" charset="0"/>
              </a:rPr>
              <a:t>(only if </a:t>
            </a:r>
            <a:r>
              <a:rPr lang="en-GB" dirty="0" err="1">
                <a:cs typeface="Courier New" panose="02070309020205020404" pitchFamily="49" charset="0"/>
              </a:rPr>
              <a:t>ExistingDir</a:t>
            </a:r>
            <a:r>
              <a:rPr lang="en-GB" dirty="0">
                <a:cs typeface="Courier New" panose="02070309020205020404" pitchFamily="49" charset="0"/>
              </a:rPr>
              <a:t> exists)</a:t>
            </a:r>
          </a:p>
          <a:p>
            <a:pPr lvl="1"/>
            <a:endParaRPr lang="en-GB" dirty="0">
              <a:cs typeface="Courier New" panose="02070309020205020404" pitchFamily="49" charset="0"/>
            </a:endParaRPr>
          </a:p>
          <a:p>
            <a:pPr lvl="1"/>
            <a:endParaRPr lang="en-GB" dirty="0">
              <a:cs typeface="Courier New" panose="02070309020205020404" pitchFamily="49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1356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Linking rather than copying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14912"/>
          </a:xfrm>
        </p:spPr>
        <p:txBody>
          <a:bodyPr>
            <a:normAutofit/>
          </a:bodyPr>
          <a:lstStyle/>
          <a:p>
            <a:r>
              <a:rPr lang="en-GB" dirty="0"/>
              <a:t>Copy duplicates the data in a file</a:t>
            </a:r>
          </a:p>
          <a:p>
            <a:pPr lvl="1"/>
            <a:r>
              <a:rPr lang="en-GB" dirty="0"/>
              <a:t>Can be a problem with big data files</a:t>
            </a:r>
          </a:p>
          <a:p>
            <a:pPr lvl="1"/>
            <a:endParaRPr lang="en-GB" dirty="0"/>
          </a:p>
          <a:p>
            <a:r>
              <a:rPr lang="en-GB" dirty="0"/>
              <a:t>Links are a way to do 'virtual' copies. You can make the same file appear in more than one place.</a:t>
            </a:r>
          </a:p>
          <a:p>
            <a:endParaRPr lang="en-GB" dirty="0"/>
          </a:p>
          <a:p>
            <a:r>
              <a:rPr lang="en-GB" dirty="0"/>
              <a:t>Two types of link, hard links and soft (or symbolic) links</a:t>
            </a:r>
          </a:p>
          <a:p>
            <a:r>
              <a:rPr lang="en-GB" dirty="0"/>
              <a:t>We will always use soft links as they're more flexible.</a:t>
            </a:r>
          </a:p>
        </p:txBody>
      </p:sp>
    </p:spTree>
    <p:extLst>
      <p:ext uri="{BB962C8B-B14F-4D97-AF65-F5344CB8AC3E}">
        <p14:creationId xmlns:p14="http://schemas.microsoft.com/office/powerpoint/2010/main" val="26098522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symbolic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0425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Use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ln</a:t>
            </a:r>
            <a:r>
              <a:rPr lang="en-GB" dirty="0"/>
              <a:t> command with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-s</a:t>
            </a:r>
            <a:r>
              <a:rPr lang="en-GB" dirty="0"/>
              <a:t> modifier</a:t>
            </a:r>
          </a:p>
          <a:p>
            <a:r>
              <a:rPr lang="en-GB" dirty="0"/>
              <a:t>Usage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ln -s [from] [to]</a:t>
            </a:r>
          </a:p>
          <a:p>
            <a:r>
              <a:rPr lang="en-GB" dirty="0">
                <a:cs typeface="Courier New" panose="02070309020205020404" pitchFamily="49" charset="0"/>
              </a:rPr>
              <a:t>Exactly the same structure as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mv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cs typeface="Courier New" panose="02070309020205020404" pitchFamily="49" charset="0"/>
              </a:rPr>
              <a:t>When you list a link you can see where it points, but you can use it like a file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 cat test.txt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 is a test file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ln -s test.txt test2.txt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 ls -l test2.txt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lrwxrwxrwx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 babraham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babraham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8 Sep 11 16:27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test2.txt -&gt; test.txt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 cat test2.txt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 is a test file</a:t>
            </a:r>
          </a:p>
        </p:txBody>
      </p:sp>
    </p:spTree>
    <p:extLst>
      <p:ext uri="{BB962C8B-B14F-4D97-AF65-F5344CB8AC3E}">
        <p14:creationId xmlns:p14="http://schemas.microsoft.com/office/powerpoint/2010/main" val="22943376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Deleting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44497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Linux has no undo.</a:t>
            </a:r>
          </a:p>
          <a:p>
            <a:r>
              <a:rPr lang="en-GB" dirty="0"/>
              <a:t>Deleting files has no recycle bin.</a:t>
            </a:r>
          </a:p>
          <a:p>
            <a:r>
              <a:rPr lang="en-GB" dirty="0"/>
              <a:t>Linux will not ask you "are you sure"</a:t>
            </a:r>
          </a:p>
          <a:p>
            <a:endParaRPr lang="en-GB" dirty="0"/>
          </a:p>
          <a:p>
            <a:r>
              <a:rPr lang="en-GB" dirty="0"/>
              <a:t>Files can be deleted with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GB" dirty="0"/>
              <a:t> command</a:t>
            </a:r>
          </a:p>
          <a:p>
            <a:r>
              <a:rPr lang="en-GB" dirty="0"/>
              <a:t>Directories (and all of their contents) can be deleted with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-r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Examples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test_file.txt test_file2.txt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*.txt </a:t>
            </a:r>
            <a:r>
              <a:rPr lang="en-GB" dirty="0"/>
              <a:t>(be VERY careful using wildcards. Always run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GB" dirty="0"/>
              <a:t> first to see what will go)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-r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Old_directory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4825109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428875" y="1531938"/>
            <a:ext cx="7096125" cy="2387600"/>
          </a:xfrm>
        </p:spPr>
        <p:txBody>
          <a:bodyPr/>
          <a:lstStyle/>
          <a:p>
            <a:r>
              <a:rPr lang="en-GB" dirty="0"/>
              <a:t>Exercise 3</a:t>
            </a:r>
          </a:p>
        </p:txBody>
      </p:sp>
    </p:spTree>
    <p:extLst>
      <p:ext uri="{BB962C8B-B14F-4D97-AF65-F5344CB8AC3E}">
        <p14:creationId xmlns:p14="http://schemas.microsoft.com/office/powerpoint/2010/main" val="1985762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Linux installation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3800" dirty="0"/>
              <a:t>Bare metal</a:t>
            </a:r>
          </a:p>
          <a:p>
            <a:pPr lvl="1"/>
            <a:r>
              <a:rPr lang="en-GB" dirty="0"/>
              <a:t>Physical hardware</a:t>
            </a:r>
          </a:p>
          <a:p>
            <a:pPr lvl="1"/>
            <a:r>
              <a:rPr lang="en-GB" dirty="0"/>
              <a:t>CD / DVD / USB / Network installation</a:t>
            </a:r>
          </a:p>
          <a:p>
            <a:pPr lvl="1"/>
            <a:r>
              <a:rPr lang="en-GB" dirty="0"/>
              <a:t>Can be physically accessible (desktop) or remote (server / cluster)</a:t>
            </a:r>
          </a:p>
          <a:p>
            <a:pPr lvl="1"/>
            <a:endParaRPr lang="en-GB" dirty="0"/>
          </a:p>
          <a:p>
            <a:r>
              <a:rPr lang="en-GB" sz="3600" dirty="0"/>
              <a:t>Virtual Machine</a:t>
            </a:r>
          </a:p>
          <a:p>
            <a:pPr lvl="1"/>
            <a:r>
              <a:rPr lang="en-GB" dirty="0"/>
              <a:t>Runs within another operating system</a:t>
            </a:r>
          </a:p>
          <a:p>
            <a:pPr lvl="1"/>
            <a:r>
              <a:rPr lang="en-GB" dirty="0"/>
              <a:t>Portable / disposable</a:t>
            </a:r>
          </a:p>
          <a:p>
            <a:pPr lvl="1"/>
            <a:r>
              <a:rPr lang="en-GB" dirty="0"/>
              <a:t>Install from ISO / Network</a:t>
            </a:r>
          </a:p>
          <a:p>
            <a:endParaRPr lang="en-GB" dirty="0"/>
          </a:p>
          <a:p>
            <a:r>
              <a:rPr lang="en-GB" sz="3600" dirty="0"/>
              <a:t>Cloud</a:t>
            </a:r>
          </a:p>
          <a:p>
            <a:pPr lvl="1"/>
            <a:r>
              <a:rPr lang="en-GB" dirty="0"/>
              <a:t>Virtual machine on someone else's hardware</a:t>
            </a:r>
          </a:p>
          <a:p>
            <a:pPr lvl="1"/>
            <a:r>
              <a:rPr lang="en-GB" dirty="0"/>
              <a:t>Amazon / Google are the main providers</a:t>
            </a:r>
          </a:p>
          <a:p>
            <a:pPr lvl="1"/>
            <a:r>
              <a:rPr lang="en-GB" dirty="0"/>
              <a:t>Range of available hardware and OS images available</a:t>
            </a:r>
          </a:p>
        </p:txBody>
      </p:sp>
    </p:spTree>
    <p:extLst>
      <p:ext uri="{BB962C8B-B14F-4D97-AF65-F5344CB8AC3E}">
        <p14:creationId xmlns:p14="http://schemas.microsoft.com/office/powerpoint/2010/main" val="26338143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More advanced BASH </a:t>
            </a:r>
            <a:br>
              <a:rPr lang="en-GB" dirty="0"/>
            </a:br>
            <a:r>
              <a:rPr lang="en-GB" dirty="0"/>
              <a:t>usage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89" y="5538737"/>
            <a:ext cx="3104019" cy="11023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020" y="3602038"/>
            <a:ext cx="2637034" cy="310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1878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know already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to run programs</a:t>
            </a:r>
          </a:p>
          <a:p>
            <a:endParaRPr lang="en-GB" dirty="0"/>
          </a:p>
          <a:p>
            <a:r>
              <a:rPr lang="en-GB" dirty="0"/>
              <a:t>How to modify the options for a program using switches</a:t>
            </a:r>
          </a:p>
          <a:p>
            <a:endParaRPr lang="en-GB" dirty="0"/>
          </a:p>
          <a:p>
            <a:r>
              <a:rPr lang="en-GB" dirty="0"/>
              <a:t>How to supply data to programs using file paths and wildcards</a:t>
            </a:r>
          </a:p>
        </p:txBody>
      </p:sp>
    </p:spTree>
    <p:extLst>
      <p:ext uri="{BB962C8B-B14F-4D97-AF65-F5344CB8AC3E}">
        <p14:creationId xmlns:p14="http://schemas.microsoft.com/office/powerpoint/2010/main" val="30003913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else can we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Record the output of programs</a:t>
            </a:r>
          </a:p>
          <a:p>
            <a:r>
              <a:rPr lang="en-GB" dirty="0"/>
              <a:t>Check for errors in programs which are running</a:t>
            </a:r>
          </a:p>
          <a:p>
            <a:r>
              <a:rPr lang="en-GB" dirty="0"/>
              <a:t>Link programs together into small pipelines</a:t>
            </a:r>
          </a:p>
          <a:p>
            <a:r>
              <a:rPr lang="en-GB" dirty="0"/>
              <a:t>Automate the running of programs over batches of files</a:t>
            </a:r>
          </a:p>
          <a:p>
            <a:endParaRPr lang="en-GB" dirty="0"/>
          </a:p>
          <a:p>
            <a:r>
              <a:rPr lang="en-GB" dirty="0"/>
              <a:t>All of these are possible with some simple BASH scripting</a:t>
            </a:r>
          </a:p>
        </p:txBody>
      </p:sp>
    </p:spTree>
    <p:extLst>
      <p:ext uri="{BB962C8B-B14F-4D97-AF65-F5344CB8AC3E}">
        <p14:creationId xmlns:p14="http://schemas.microsoft.com/office/powerpoint/2010/main" val="21840158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Recording the output of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00347" cy="4667250"/>
          </a:xfrm>
        </p:spPr>
        <p:txBody>
          <a:bodyPr>
            <a:normAutofit/>
          </a:bodyPr>
          <a:lstStyle/>
          <a:p>
            <a:r>
              <a:rPr lang="en-GB" dirty="0"/>
              <a:t>Three data streams exist for all Linux programs</a:t>
            </a:r>
          </a:p>
          <a:p>
            <a:pPr lvl="1"/>
            <a:r>
              <a:rPr lang="en-GB" dirty="0"/>
              <a:t>STDIN 	(Standard Input - a way to send data into the program)</a:t>
            </a:r>
          </a:p>
          <a:p>
            <a:pPr lvl="1"/>
            <a:r>
              <a:rPr lang="en-GB" dirty="0"/>
              <a:t>STDOUT	(Standard Output - a way to send expected data out of the program)</a:t>
            </a:r>
          </a:p>
          <a:p>
            <a:pPr lvl="1"/>
            <a:r>
              <a:rPr lang="en-GB" dirty="0"/>
              <a:t>STDERR	(Standard Error - a way to send errors or warnings out of the program)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r>
              <a:rPr lang="en-GB" dirty="0"/>
              <a:t>By default STDOUT and STDERR are connected to your shell, so when you see text coming from a program, it's coming from these streams.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6FC4A2E-5F5E-41FD-9D9E-81BB8A436A0A}"/>
              </a:ext>
            </a:extLst>
          </p:cNvPr>
          <p:cNvGrpSpPr/>
          <p:nvPr/>
        </p:nvGrpSpPr>
        <p:grpSpPr>
          <a:xfrm>
            <a:off x="1535522" y="3613485"/>
            <a:ext cx="9605222" cy="1650430"/>
            <a:chOff x="760822" y="2610850"/>
            <a:chExt cx="9605222" cy="165043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B0191AC-B61F-4C01-A827-D274FE45D800}"/>
                </a:ext>
              </a:extLst>
            </p:cNvPr>
            <p:cNvSpPr txBox="1"/>
            <p:nvPr/>
          </p:nvSpPr>
          <p:spPr>
            <a:xfrm>
              <a:off x="4066673" y="3039979"/>
              <a:ext cx="23181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800" dirty="0"/>
                <a:t>program</a:t>
              </a:r>
            </a:p>
          </p:txBody>
        </p:sp>
        <p:sp>
          <p:nvSpPr>
            <p:cNvPr id="6" name="Right Arrow 5">
              <a:extLst>
                <a:ext uri="{FF2B5EF4-FFF2-40B4-BE49-F238E27FC236}">
                  <a16:creationId xmlns:a16="http://schemas.microsoft.com/office/drawing/2014/main" id="{B0D18AEE-FBAF-48D2-AB32-14EE5EEE2137}"/>
                </a:ext>
              </a:extLst>
            </p:cNvPr>
            <p:cNvSpPr/>
            <p:nvPr/>
          </p:nvSpPr>
          <p:spPr>
            <a:xfrm>
              <a:off x="2454491" y="3146666"/>
              <a:ext cx="1355558" cy="61762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72F0702-FFF7-43D2-B156-832B464BFC7C}"/>
                </a:ext>
              </a:extLst>
            </p:cNvPr>
            <p:cNvGrpSpPr/>
            <p:nvPr/>
          </p:nvGrpSpPr>
          <p:grpSpPr>
            <a:xfrm>
              <a:off x="6641432" y="2756358"/>
              <a:ext cx="1355558" cy="1398235"/>
              <a:chOff x="6096000" y="4462118"/>
              <a:chExt cx="1355558" cy="1398235"/>
            </a:xfrm>
          </p:grpSpPr>
          <p:sp>
            <p:nvSpPr>
              <p:cNvPr id="11" name="Right Arrow 6">
                <a:extLst>
                  <a:ext uri="{FF2B5EF4-FFF2-40B4-BE49-F238E27FC236}">
                    <a16:creationId xmlns:a16="http://schemas.microsoft.com/office/drawing/2014/main" id="{B465E829-9CCA-402B-B8AD-3C97BF77CD49}"/>
                  </a:ext>
                </a:extLst>
              </p:cNvPr>
              <p:cNvSpPr/>
              <p:nvPr/>
            </p:nvSpPr>
            <p:spPr>
              <a:xfrm>
                <a:off x="6096000" y="5242732"/>
                <a:ext cx="1355558" cy="617621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Right Arrow 7">
                <a:extLst>
                  <a:ext uri="{FF2B5EF4-FFF2-40B4-BE49-F238E27FC236}">
                    <a16:creationId xmlns:a16="http://schemas.microsoft.com/office/drawing/2014/main" id="{81516595-1D32-4BA8-B2BA-349A0969FD47}"/>
                  </a:ext>
                </a:extLst>
              </p:cNvPr>
              <p:cNvSpPr/>
              <p:nvPr/>
            </p:nvSpPr>
            <p:spPr>
              <a:xfrm>
                <a:off x="6096000" y="4462118"/>
                <a:ext cx="1355558" cy="617621"/>
              </a:xfrm>
              <a:prstGeom prst="rightArrow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79CAE1C-B118-4B3F-A5AF-1EB6BB2DA201}"/>
                </a:ext>
              </a:extLst>
            </p:cNvPr>
            <p:cNvSpPr txBox="1"/>
            <p:nvPr/>
          </p:nvSpPr>
          <p:spPr>
            <a:xfrm>
              <a:off x="760822" y="3014785"/>
              <a:ext cx="169366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800" dirty="0"/>
                <a:t>STDIN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A13CEA7-77D2-493D-8438-180BB3D0A2A3}"/>
                </a:ext>
              </a:extLst>
            </p:cNvPr>
            <p:cNvSpPr txBox="1"/>
            <p:nvPr/>
          </p:nvSpPr>
          <p:spPr>
            <a:xfrm>
              <a:off x="8124148" y="2610850"/>
              <a:ext cx="224189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800" dirty="0"/>
                <a:t>STDOUT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A70CFE0-E69A-4456-A99D-AFCCCE793304}"/>
                </a:ext>
              </a:extLst>
            </p:cNvPr>
            <p:cNvSpPr txBox="1"/>
            <p:nvPr/>
          </p:nvSpPr>
          <p:spPr>
            <a:xfrm>
              <a:off x="8124148" y="3430283"/>
              <a:ext cx="211205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800" dirty="0"/>
                <a:t>STDERR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52908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189" y="377826"/>
            <a:ext cx="10515600" cy="1325563"/>
          </a:xfrm>
        </p:spPr>
        <p:txBody>
          <a:bodyPr/>
          <a:lstStyle/>
          <a:p>
            <a:r>
              <a:rPr lang="en-GB" dirty="0"/>
              <a:t>Redirecting standard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39996"/>
          </a:xfrm>
        </p:spPr>
        <p:txBody>
          <a:bodyPr>
            <a:normAutofit/>
          </a:bodyPr>
          <a:lstStyle/>
          <a:p>
            <a:r>
              <a:rPr lang="en-GB" dirty="0"/>
              <a:t>You can redirect using arrows at the end of your command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 [file]  </a:t>
            </a:r>
            <a:r>
              <a:rPr lang="en-GB" dirty="0"/>
              <a:t>Redirects STDOUT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2&gt; [file]  </a:t>
            </a:r>
            <a:r>
              <a:rPr lang="en-GB" dirty="0"/>
              <a:t>Redirects STDERR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2&gt;&amp;1       </a:t>
            </a:r>
            <a:r>
              <a:rPr lang="en-GB" dirty="0"/>
              <a:t>Sends STDERR into STDOUT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3189" y="3910093"/>
            <a:ext cx="1157437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$ find . -print &gt; file_list.txt 2&gt; errors.txt</a:t>
            </a:r>
          </a:p>
          <a:p>
            <a:endParaRPr lang="en-GB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ls</a:t>
            </a:r>
          </a:p>
          <a:p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  Desktop  Documents  Downloads  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errors.txt</a:t>
            </a:r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examples.desktop</a:t>
            </a:r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file_list.txt</a:t>
            </a:r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Music  Pictures  Public  Templates  Videos</a:t>
            </a:r>
          </a:p>
          <a:p>
            <a:endParaRPr lang="en-GB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head file_list.txt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./Downloads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./Pictures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./Public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./Music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./.</a:t>
            </a:r>
            <a:r>
              <a:rPr lang="en-GB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bash_logout</a:t>
            </a:r>
            <a:endParaRPr lang="en-GB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./.local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./.local/share</a:t>
            </a: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./.local/share/</a:t>
            </a:r>
            <a:r>
              <a:rPr lang="en-GB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icc</a:t>
            </a:r>
            <a:endParaRPr lang="en-GB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./.local/share/</a:t>
            </a:r>
            <a:r>
              <a:rPr lang="en-GB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icc</a:t>
            </a:r>
            <a:r>
              <a:rPr lang="en-GB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/edid-33d524c378824a7b78c6c679234da6b1.icc</a:t>
            </a:r>
          </a:p>
        </p:txBody>
      </p:sp>
    </p:spTree>
    <p:extLst>
      <p:ext uri="{BB962C8B-B14F-4D97-AF65-F5344CB8AC3E}">
        <p14:creationId xmlns:p14="http://schemas.microsoft.com/office/powerpoint/2010/main" val="31109386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Throwing stuff away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Sometimes you want to be able to hide output</a:t>
            </a:r>
          </a:p>
          <a:p>
            <a:pPr lvl="1"/>
            <a:r>
              <a:rPr lang="en-GB" dirty="0"/>
              <a:t>STDOUT - I just want to test whether something worked</a:t>
            </a:r>
          </a:p>
          <a:p>
            <a:pPr lvl="1"/>
            <a:r>
              <a:rPr lang="en-GB" dirty="0"/>
              <a:t>STDERR - I want to hide progress / error messages</a:t>
            </a:r>
          </a:p>
          <a:p>
            <a:endParaRPr lang="en-GB" dirty="0"/>
          </a:p>
          <a:p>
            <a:r>
              <a:rPr lang="en-GB" dirty="0"/>
              <a:t>Linux defines a special file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/dev/null </a:t>
            </a:r>
            <a:r>
              <a:rPr lang="en-GB" dirty="0"/>
              <a:t>which you can write to but just discards all data sent to it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might_fail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&gt; /dev/null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chatty_app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2&gt; /dev/null</a:t>
            </a:r>
          </a:p>
        </p:txBody>
      </p:sp>
    </p:spTree>
    <p:extLst>
      <p:ext uri="{BB962C8B-B14F-4D97-AF65-F5344CB8AC3E}">
        <p14:creationId xmlns:p14="http://schemas.microsoft.com/office/powerpoint/2010/main" val="28893584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Linking programs together with pipes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Part of the original UNIX design was to have lots of small programs doing specific jobs, and then to link them together to perform more advanced tasks.</a:t>
            </a:r>
          </a:p>
          <a:p>
            <a:endParaRPr lang="en-GB" dirty="0"/>
          </a:p>
          <a:p>
            <a:r>
              <a:rPr lang="en-GB" dirty="0"/>
              <a:t>Pipes are designed to do this by connecting STDOUT from one program to STDIN on another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940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Linking programs together using pipes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98775"/>
          </a:xfrm>
        </p:spPr>
        <p:txBody>
          <a:bodyPr/>
          <a:lstStyle/>
          <a:p>
            <a:r>
              <a:rPr lang="en-GB" dirty="0"/>
              <a:t>Pipes are a mechanism to connect the STDOUT of one program to the STDIN of another. You can use them to build small pipelines</a:t>
            </a:r>
          </a:p>
          <a:p>
            <a:r>
              <a:rPr lang="en-GB" dirty="0"/>
              <a:t>To create a pipe just use a pipe character | between programs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8200" y="4031902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$ ls | head -2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</a:p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Desktop</a:t>
            </a:r>
          </a:p>
        </p:txBody>
      </p:sp>
    </p:spTree>
    <p:extLst>
      <p:ext uri="{BB962C8B-B14F-4D97-AF65-F5344CB8AC3E}">
        <p14:creationId xmlns:p14="http://schemas.microsoft.com/office/powerpoint/2010/main" val="946436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programs for pipes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Whilst you can theoretically use pipes to link any programs, there are some which are particularly useful, these are things like:</a:t>
            </a:r>
          </a:p>
          <a:p>
            <a:endParaRPr lang="en-GB" dirty="0"/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GB" dirty="0"/>
              <a:t>  	- to do word and line counting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GB" dirty="0"/>
              <a:t> 	- to do pattern searching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  <a:r>
              <a:rPr lang="en-GB" dirty="0"/>
              <a:t> 	- to sort things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</a:t>
            </a:r>
            <a:r>
              <a:rPr lang="en-GB" dirty="0"/>
              <a:t> 	- to deduplicate things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less</a:t>
            </a:r>
            <a:r>
              <a:rPr lang="en-GB" dirty="0"/>
              <a:t> 	- to read large amounts of output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zcat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gunzip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gzip</a:t>
            </a:r>
            <a:r>
              <a:rPr lang="en-GB" dirty="0"/>
              <a:t> - to do decompression or compression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63897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Small example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77328"/>
          </a:xfrm>
        </p:spPr>
        <p:txBody>
          <a:bodyPr/>
          <a:lstStyle/>
          <a:p>
            <a:r>
              <a:rPr lang="en-GB" dirty="0"/>
              <a:t>Take a compressed </a:t>
            </a:r>
            <a:r>
              <a:rPr lang="en-GB" dirty="0" err="1"/>
              <a:t>fastq</a:t>
            </a:r>
            <a:r>
              <a:rPr lang="en-GB" dirty="0"/>
              <a:t> sequence file, extract from it all of the entries containing the telomere repeat sequence (TTAGGG) and count them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8200" y="4834572"/>
            <a:ext cx="66093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zcat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file.fq.gz |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179536960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zcat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file.fq.gz |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TTAGGGTTAGGG |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3925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EA83608-B7F2-438C-BADA-2E6108306172}"/>
              </a:ext>
            </a:extLst>
          </p:cNvPr>
          <p:cNvSpPr txBox="1">
            <a:spLocks/>
          </p:cNvSpPr>
          <p:nvPr/>
        </p:nvSpPr>
        <p:spPr>
          <a:xfrm>
            <a:off x="838200" y="2989103"/>
            <a:ext cx="10515600" cy="147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zcat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file.fq.gz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649E71-502D-4DB2-B809-23747BAA1869}"/>
              </a:ext>
            </a:extLst>
          </p:cNvPr>
          <p:cNvSpPr/>
          <p:nvPr/>
        </p:nvSpPr>
        <p:spPr>
          <a:xfrm>
            <a:off x="4333080" y="3466157"/>
            <a:ext cx="42659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| grep TTAGGGTTAGGG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768B09-802F-4C90-9A81-7B796961DBE0}"/>
              </a:ext>
            </a:extLst>
          </p:cNvPr>
          <p:cNvSpPr/>
          <p:nvPr/>
        </p:nvSpPr>
        <p:spPr>
          <a:xfrm>
            <a:off x="8598991" y="3429000"/>
            <a:ext cx="1688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</p:txBody>
      </p:sp>
    </p:spTree>
    <p:extLst>
      <p:ext uri="{BB962C8B-B14F-4D97-AF65-F5344CB8AC3E}">
        <p14:creationId xmlns:p14="http://schemas.microsoft.com/office/powerpoint/2010/main" val="352352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Connecting to Linux Installations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34" y="5555348"/>
            <a:ext cx="2970455" cy="10548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7290" y="3307980"/>
            <a:ext cx="2801420" cy="330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00980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Iterating over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processing data it is common to need to re-run the same command multiple times for different input/output files.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Some programs will support being provided with multiple input files, but many will not.</a:t>
            </a:r>
          </a:p>
          <a:p>
            <a:endParaRPr lang="en-GB" dirty="0"/>
          </a:p>
          <a:p>
            <a:r>
              <a:rPr lang="en-GB" dirty="0"/>
              <a:t>You can use the automation features of the BASH shell to automate the running of these types of programs</a:t>
            </a:r>
          </a:p>
        </p:txBody>
      </p:sp>
    </p:spTree>
    <p:extLst>
      <p:ext uri="{BB962C8B-B14F-4D97-AF65-F5344CB8AC3E}">
        <p14:creationId xmlns:p14="http://schemas.microsoft.com/office/powerpoint/2010/main" val="24200570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BASH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GB" dirty="0"/>
              <a:t>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Simple looping construct</a:t>
            </a:r>
          </a:p>
          <a:p>
            <a:pPr lvl="1"/>
            <a:r>
              <a:rPr lang="en-GB" dirty="0"/>
              <a:t>Loop over a set of files</a:t>
            </a:r>
          </a:p>
          <a:p>
            <a:pPr lvl="1"/>
            <a:r>
              <a:rPr lang="en-GB" dirty="0"/>
              <a:t>Loop over a set of values</a:t>
            </a:r>
          </a:p>
          <a:p>
            <a:endParaRPr lang="en-GB" dirty="0"/>
          </a:p>
          <a:p>
            <a:r>
              <a:rPr lang="en-GB" dirty="0"/>
              <a:t>Creates a temporary environment variable which you can use when creating commands</a:t>
            </a:r>
          </a:p>
        </p:txBody>
      </p:sp>
    </p:spTree>
    <p:extLst>
      <p:ext uri="{BB962C8B-B14F-4D97-AF65-F5344CB8AC3E}">
        <p14:creationId xmlns:p14="http://schemas.microsoft.com/office/powerpoint/2010/main" val="36244533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of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GB" dirty="0"/>
              <a:t> loops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3659869"/>
            <a:ext cx="955902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value in {5,10,20,50}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run_simulation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--iterations=$value &gt; ${value}_iterations.log 2&gt;&amp;1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5476365"/>
            <a:ext cx="955902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value in {10..100}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run_simulation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--iterations=$value &gt; ${value}_iterations.log 2&gt;&amp;1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1818369"/>
            <a:ext cx="363112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for file in *txt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do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echo $file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.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$file |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13608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Job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By default you run one job at a time in a shell</a:t>
            </a:r>
          </a:p>
          <a:p>
            <a:pPr lvl="1"/>
            <a:r>
              <a:rPr lang="en-GB" dirty="0"/>
              <a:t>Shells support multiple running jobs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States of job</a:t>
            </a:r>
          </a:p>
          <a:p>
            <a:pPr lvl="1"/>
            <a:r>
              <a:rPr lang="en-GB" dirty="0"/>
              <a:t>Running - foreground 	(shell has the attention of the job)</a:t>
            </a:r>
          </a:p>
          <a:p>
            <a:pPr lvl="1"/>
            <a:r>
              <a:rPr lang="en-GB" dirty="0"/>
              <a:t>Running - background 	(output goes to the shell but other jobs can run)</a:t>
            </a:r>
          </a:p>
          <a:p>
            <a:pPr lvl="1"/>
            <a:r>
              <a:rPr lang="en-GB" dirty="0"/>
              <a:t>Suspended  		(job exists but is paused, consumes no CPU)</a:t>
            </a:r>
          </a:p>
          <a:p>
            <a:pPr lvl="1"/>
            <a:r>
              <a:rPr lang="en-GB" dirty="0"/>
              <a:t>Running - disconnected (output is no longer attached to the shell)</a:t>
            </a:r>
          </a:p>
        </p:txBody>
      </p:sp>
    </p:spTree>
    <p:extLst>
      <p:ext uri="{BB962C8B-B14F-4D97-AF65-F5344CB8AC3E}">
        <p14:creationId xmlns:p14="http://schemas.microsoft.com/office/powerpoint/2010/main" val="30440270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Job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prog_to_run</a:t>
            </a:r>
            <a:r>
              <a:rPr lang="en-GB" dirty="0"/>
              <a:t> 		(starts in foreground)</a:t>
            </a: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prog_to_run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  <a:r>
              <a:rPr lang="en-GB" dirty="0"/>
              <a:t> 	(starts in background)</a:t>
            </a:r>
          </a:p>
          <a:p>
            <a:endParaRPr lang="en-GB" dirty="0"/>
          </a:p>
          <a:p>
            <a:r>
              <a:rPr lang="en-GB" dirty="0"/>
              <a:t>Control of running jobs</a:t>
            </a:r>
          </a:p>
          <a:p>
            <a:pPr lvl="1"/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jobs</a:t>
            </a:r>
            <a:r>
              <a:rPr lang="en-GB" dirty="0"/>
              <a:t> (lists the jobs in this shell)</a:t>
            </a:r>
          </a:p>
          <a:p>
            <a:pPr lvl="1"/>
            <a:r>
              <a:rPr lang="en-GB" dirty="0"/>
              <a:t>Control + Z (suspends the current job)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bg</a:t>
            </a:r>
            <a:r>
              <a:rPr lang="en-GB" dirty="0"/>
              <a:t> (puts the current suspended job into the background</a:t>
            </a:r>
          </a:p>
          <a:p>
            <a:pPr lvl="1"/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[number] </a:t>
            </a:r>
            <a:r>
              <a:rPr lang="en-GB" dirty="0"/>
              <a:t>(puts the selected job back in the foreground)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45700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Job Control - </a:t>
            </a:r>
            <a:r>
              <a:rPr lang="en-GB" dirty="0" err="1"/>
              <a:t>nohup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nohup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prog_to_run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&amp;</a:t>
            </a:r>
          </a:p>
          <a:p>
            <a:pPr lvl="1"/>
            <a:r>
              <a:rPr lang="en-GB" dirty="0"/>
              <a:t>Merges STDOUT and STDERR</a:t>
            </a:r>
          </a:p>
          <a:p>
            <a:pPr lvl="1"/>
            <a:r>
              <a:rPr lang="en-GB" dirty="0"/>
              <a:t>Disconnects from the terminal</a:t>
            </a:r>
          </a:p>
          <a:p>
            <a:pPr lvl="1"/>
            <a:r>
              <a:rPr lang="en-GB" dirty="0"/>
              <a:t>Can't be killed when the terminal exits</a:t>
            </a:r>
          </a:p>
          <a:p>
            <a:pPr lvl="1"/>
            <a:r>
              <a:rPr lang="en-GB" dirty="0"/>
              <a:t>Output appended to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nohup.out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dirty="0"/>
              <a:t>Can redirect with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 logfile.txt</a:t>
            </a:r>
          </a:p>
        </p:txBody>
      </p:sp>
    </p:spTree>
    <p:extLst>
      <p:ext uri="{BB962C8B-B14F-4D97-AF65-F5344CB8AC3E}">
        <p14:creationId xmlns:p14="http://schemas.microsoft.com/office/powerpoint/2010/main" val="2116345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Exercise 4</a:t>
            </a:r>
          </a:p>
        </p:txBody>
      </p:sp>
    </p:spTree>
    <p:extLst>
      <p:ext uri="{BB962C8B-B14F-4D97-AF65-F5344CB8AC3E}">
        <p14:creationId xmlns:p14="http://schemas.microsoft.com/office/powerpoint/2010/main" val="154098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Connecting to a remote Linux installation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2101712"/>
            <a:ext cx="10515600" cy="4205151"/>
          </a:xfrm>
        </p:spPr>
        <p:txBody>
          <a:bodyPr>
            <a:normAutofit/>
          </a:bodyPr>
          <a:lstStyle/>
          <a:p>
            <a:r>
              <a:rPr lang="en-GB" dirty="0"/>
              <a:t>SSH – "Secure shell"</a:t>
            </a:r>
          </a:p>
          <a:p>
            <a:pPr lvl="1"/>
            <a:r>
              <a:rPr lang="en-GB" dirty="0"/>
              <a:t>Encrypted connection </a:t>
            </a:r>
          </a:p>
          <a:p>
            <a:pPr lvl="1"/>
            <a:r>
              <a:rPr lang="en-GB" dirty="0"/>
              <a:t>Text based interface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Authentication</a:t>
            </a:r>
          </a:p>
          <a:p>
            <a:pPr lvl="1"/>
            <a:r>
              <a:rPr lang="en-GB" dirty="0"/>
              <a:t>Username + Password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+ 2 Factor Auth</a:t>
            </a:r>
          </a:p>
          <a:p>
            <a:pPr lvl="1"/>
            <a:r>
              <a:rPr lang="en-GB" dirty="0"/>
              <a:t>Username + SSH key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+ 2 Factor Auth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CED5027-96AB-4B0F-BB25-926E3DBFA59C}"/>
              </a:ext>
            </a:extLst>
          </p:cNvPr>
          <p:cNvSpPr txBox="1">
            <a:spLocks/>
          </p:cNvSpPr>
          <p:nvPr/>
        </p:nvSpPr>
        <p:spPr>
          <a:xfrm>
            <a:off x="6324600" y="2101712"/>
            <a:ext cx="5715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OSX or Linux</a:t>
            </a:r>
          </a:p>
          <a:p>
            <a:pPr lvl="1"/>
            <a:r>
              <a:rPr lang="en-GB" dirty="0"/>
              <a:t>Use the terminal program which comes with the OS</a:t>
            </a:r>
          </a:p>
          <a:p>
            <a:pPr lvl="1"/>
            <a:endParaRPr lang="en-GB" dirty="0"/>
          </a:p>
          <a:p>
            <a:r>
              <a:rPr lang="en-GB" dirty="0"/>
              <a:t>Windows</a:t>
            </a:r>
          </a:p>
          <a:p>
            <a:pPr lvl="1"/>
            <a:r>
              <a:rPr lang="en-GB" dirty="0"/>
              <a:t>Git Bash (https://gitforwindows.org/)</a:t>
            </a:r>
          </a:p>
          <a:p>
            <a:pPr lvl="1"/>
            <a:r>
              <a:rPr lang="en-GB" dirty="0"/>
              <a:t>PuTTY (https://www.putty.org/)</a:t>
            </a:r>
          </a:p>
        </p:txBody>
      </p:sp>
    </p:spTree>
    <p:extLst>
      <p:ext uri="{BB962C8B-B14F-4D97-AF65-F5344CB8AC3E}">
        <p14:creationId xmlns:p14="http://schemas.microsoft.com/office/powerpoint/2010/main" val="2159917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56" y="365125"/>
            <a:ext cx="10902244" cy="1325563"/>
          </a:xfrm>
        </p:spPr>
        <p:txBody>
          <a:bodyPr/>
          <a:lstStyle/>
          <a:p>
            <a:r>
              <a:rPr lang="en-GB" dirty="0"/>
              <a:t>SSH + Password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9536"/>
            <a:ext cx="10515600" cy="4351338"/>
          </a:xfrm>
        </p:spPr>
        <p:txBody>
          <a:bodyPr/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username@server.address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[Will be promoted for password]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556" y="3302524"/>
            <a:ext cx="11064540" cy="2780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612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56" y="365125"/>
            <a:ext cx="10902244" cy="1325563"/>
          </a:xfrm>
        </p:spPr>
        <p:txBody>
          <a:bodyPr/>
          <a:lstStyle/>
          <a:p>
            <a:r>
              <a:rPr lang="en-GB" dirty="0"/>
              <a:t>SSH + Key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2594"/>
            <a:ext cx="10515600" cy="3968279"/>
          </a:xfrm>
        </p:spPr>
        <p:txBody>
          <a:bodyPr/>
          <a:lstStyle/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ssh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key_file.pem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username@server.address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530509"/>
            <a:ext cx="10746407" cy="270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536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5101</TotalTime>
  <Words>3603</Words>
  <Application>Microsoft Office PowerPoint</Application>
  <PresentationFormat>Widescreen</PresentationFormat>
  <Paragraphs>592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2" baseType="lpstr">
      <vt:lpstr>Arial</vt:lpstr>
      <vt:lpstr>Calibri</vt:lpstr>
      <vt:lpstr>Calibri Light</vt:lpstr>
      <vt:lpstr>Courier New</vt:lpstr>
      <vt:lpstr>Lucida Console</vt:lpstr>
      <vt:lpstr>Office Theme</vt:lpstr>
      <vt:lpstr>An Introduction to Unix</vt:lpstr>
      <vt:lpstr>Terminology and Distributions</vt:lpstr>
      <vt:lpstr>PowerPoint Presentation</vt:lpstr>
      <vt:lpstr>Most Popular Distributions</vt:lpstr>
      <vt:lpstr>Types of Linux installation</vt:lpstr>
      <vt:lpstr>Connecting to Linux Installations</vt:lpstr>
      <vt:lpstr>Connecting to a remote Linux installation</vt:lpstr>
      <vt:lpstr>SSH + Password connection</vt:lpstr>
      <vt:lpstr>SSH + Key connection</vt:lpstr>
      <vt:lpstr>Graphical Connections</vt:lpstr>
      <vt:lpstr>Exercise 1</vt:lpstr>
      <vt:lpstr>Running programs in the BASH shell</vt:lpstr>
      <vt:lpstr>Launching programs in Linux</vt:lpstr>
      <vt:lpstr>Shells</vt:lpstr>
      <vt:lpstr>What does a shell provide</vt:lpstr>
      <vt:lpstr>Running programs in BASH</vt:lpstr>
      <vt:lpstr>PowerPoint Presentation</vt:lpstr>
      <vt:lpstr>Running programs</vt:lpstr>
      <vt:lpstr>Running programs</vt:lpstr>
      <vt:lpstr>Running graphical programs</vt:lpstr>
      <vt:lpstr>The structure of a unix command</vt:lpstr>
      <vt:lpstr>Command line switches</vt:lpstr>
      <vt:lpstr>Manual pages</vt:lpstr>
      <vt:lpstr>Manual Pages (man cat)</vt:lpstr>
      <vt:lpstr>Help Files</vt:lpstr>
      <vt:lpstr>Help Files (fastqc --help)</vt:lpstr>
      <vt:lpstr>Exercise 2</vt:lpstr>
      <vt:lpstr>Understanding Unix File Systems</vt:lpstr>
      <vt:lpstr>Unix File Systems</vt:lpstr>
      <vt:lpstr>A simple unix filesystem</vt:lpstr>
      <vt:lpstr>Creating and moving into directories</vt:lpstr>
      <vt:lpstr>Changing the working directory</vt:lpstr>
      <vt:lpstr>Specifying file paths</vt:lpstr>
      <vt:lpstr>Specifying file paths</vt:lpstr>
      <vt:lpstr>Command line completion</vt:lpstr>
      <vt:lpstr>Command line completion</vt:lpstr>
      <vt:lpstr>Wildcards</vt:lpstr>
      <vt:lpstr>Wildcard examples</vt:lpstr>
      <vt:lpstr>The structure of a Unix command</vt:lpstr>
      <vt:lpstr>Manipulating files</vt:lpstr>
      <vt:lpstr>Viewing Files</vt:lpstr>
      <vt:lpstr>Editing files</vt:lpstr>
      <vt:lpstr>Using nano to edit text files</vt:lpstr>
      <vt:lpstr>Moving / Renaming files</vt:lpstr>
      <vt:lpstr>Copying files</vt:lpstr>
      <vt:lpstr>Linking rather than copying</vt:lpstr>
      <vt:lpstr>Creating symbolic links</vt:lpstr>
      <vt:lpstr>Deleting files</vt:lpstr>
      <vt:lpstr>Exercise 3</vt:lpstr>
      <vt:lpstr>More advanced BASH  usage</vt:lpstr>
      <vt:lpstr>What we know already</vt:lpstr>
      <vt:lpstr>What else can we do</vt:lpstr>
      <vt:lpstr>Recording the output of programs</vt:lpstr>
      <vt:lpstr>Redirecting standard streams</vt:lpstr>
      <vt:lpstr>Throwing stuff away</vt:lpstr>
      <vt:lpstr>Linking programs together with pipes</vt:lpstr>
      <vt:lpstr>Linking programs together using pipes</vt:lpstr>
      <vt:lpstr>Useful programs for pipes</vt:lpstr>
      <vt:lpstr>Small example pipeline</vt:lpstr>
      <vt:lpstr>Iterating over files</vt:lpstr>
      <vt:lpstr>The BASH for loop</vt:lpstr>
      <vt:lpstr>Examples of for loops</vt:lpstr>
      <vt:lpstr>Job Control</vt:lpstr>
      <vt:lpstr>Job Control</vt:lpstr>
      <vt:lpstr>Job Control - nohup</vt:lpstr>
      <vt:lpstr>Exercise 4</vt:lpstr>
    </vt:vector>
  </TitlesOfParts>
  <Company>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Unix</dc:title>
  <dc:creator>Simon Andrews</dc:creator>
  <cp:lastModifiedBy>Simon Andrews</cp:lastModifiedBy>
  <cp:revision>144</cp:revision>
  <dcterms:created xsi:type="dcterms:W3CDTF">2018-09-11T07:57:52Z</dcterms:created>
  <dcterms:modified xsi:type="dcterms:W3CDTF">2023-01-10T16:37:07Z</dcterms:modified>
</cp:coreProperties>
</file>